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2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EC68"/>
    <a:srgbClr val="FFF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7F625-7471-3743-9204-74DB32C31B2B}" type="datetimeFigureOut">
              <a:t>2023/4/6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26007-E8BC-2E43-BFE1-E01195E223E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181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588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8698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8554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1886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687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465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2763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1480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5281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6455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56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8887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60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2602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059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50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1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7082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46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8455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138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154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26007-E8BC-2E43-BFE1-E01195E223E4}" type="slidenum"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4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335EF-6CD4-9C0F-EC3F-7B4ED5ADE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584B732-18EF-5BB4-80BD-EAD068437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42880F-087F-3C73-76B0-F3A0E03C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55E8E0-EE56-E1E2-99A6-71BDA1CB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B4DF8E-57EE-5A25-28E1-1C17996A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100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614FE-4873-2DD0-33A5-44DCE20E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29F376-BEEA-3C4C-5275-AEDFEB46A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92CB89-5BE0-0006-DEDB-72A55D88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F473CD-C12F-739B-046E-A6802C2B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10B545-87B0-0E9D-C4C6-F186B1E1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212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9CAC78-ADB9-FCD9-A355-6192FD9CF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32C862-3BC0-C21B-FF74-73C685F4C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95B2E5-85CA-CFA8-61B3-3C78B7B72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BC5E92-8D00-D8E9-4854-9D3A63BB1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ECCE64-4DDC-3337-3314-243F8066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85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749F-B415-D5EF-A1A9-CF8564E4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A6DE7-58EC-38A9-0B25-94073ED9C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317FE4-6210-108B-3208-786A0836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C05AF8-4387-F508-3DA6-B551FB8E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78F605-B831-6B23-7A7A-C2FB4CC2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67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804D2-E1ED-A8B8-690C-5D02FA58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48A221-B3A0-6FAD-F4AA-AE0DB2834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E20571-0564-EA05-3F6C-0D732729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9055FB-F8BA-D4ED-A872-B733C660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3F0A82-D4CA-3A44-B33C-D462EFCE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062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73107-83E4-A25C-C2E8-709F7B35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15EDB8-1410-1AF8-925B-49D8E9810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616395-AA3B-3F00-DA39-E48D9514F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D92A2B-4636-6039-417B-9A4C0608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B48DBC-51EA-8425-19AA-4FB36D42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9FDB50-6FD5-5E39-E0DF-623B795C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24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60034-496D-8D36-24DF-969397E7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950E1B-1A86-2B01-8458-430FE00A9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7E2608-7FC1-1B7D-03A9-6D5F00D68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042583-424F-FBF3-A54F-30356D9F0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E8D477-2ABE-031C-0C3E-84324A5F8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C7C557-9B63-967F-5261-D5DA241CF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0F0465-D745-1384-BAF8-6F532930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B03702-E089-9EFF-DD86-A0393E15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10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93C3D-825A-D0B2-E316-673D4780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993DA1-5BC4-E7CC-6EEF-D693A6A1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25832F-A0B2-52DC-2AA4-6B5FA020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925983-4A6B-C81E-4029-DD2A39A3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295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AFF6CF-3AB8-62DC-5741-C88DAD04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AA7815-F087-9B6D-4F37-99247B763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CB89F9-B32E-0A3F-3D6C-6F788B39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2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7619A-CDDD-FC6F-B5B1-B875E91E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0688D-177B-1A6A-1FFC-A6265686C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6D1C15-987A-52E9-207C-A67128BAF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129B80-1673-993B-CCC6-A03B9A788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6CE33B-559A-DBF5-63A1-7FD9B399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B5F5E1-859A-09FE-46E7-3424DC9B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4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84C87-5D2C-1F3F-B78F-CD297FADD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08006E-6D52-D582-5F35-E58B16559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1F5183-0E85-D49A-FE0F-BA24A2675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452E34-3D98-593D-9BAE-CC01B447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7FD001-E6A6-1759-245A-5709F742C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A4C28A-8147-4681-C7CD-F136766C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67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A361CA-A9EB-CDF0-4FB7-5C655F08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9975C1-D860-A471-F932-6A7216F43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216E33-18B1-3D83-4DE0-5BCF9095E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CF995-5A45-5C47-BECC-0A6C07321FB3}" type="datetimeFigureOut">
              <a:t>2023/4/6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35D9C8-2B06-2328-5DD1-BE55E2A2B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CDCAD4-916C-47B8-3736-F39BD4EDE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DC7D3-93DE-F341-AB5E-A09F21BAE3F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383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jpeg"/><Relationship Id="rId3" Type="http://schemas.openxmlformats.org/officeDocument/2006/relationships/hyperlink" Target="https://github.com/LC1332/Chinese-alpaca-lora" TargetMode="External"/><Relationship Id="rId7" Type="http://schemas.openxmlformats.org/officeDocument/2006/relationships/image" Target="../media/image31.png"/><Relationship Id="rId12" Type="http://schemas.openxmlformats.org/officeDocument/2006/relationships/hyperlink" Target="https://github.com/ydli-ai/Chinese-ChatLLaM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pcaitech/ColossalAI/tree/main/applications/Chat" TargetMode="External"/><Relationship Id="rId11" Type="http://schemas.openxmlformats.org/officeDocument/2006/relationships/image" Target="../media/image34.jpe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hyperlink" Target="https://github.com/LianjiaTech/BEL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103.1036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arxiv.org/abs/2103.1036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rxiv.org/pdf/1905.03197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arxiv.org/abs/2103.1036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arxiv.org/abs/2103.1036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arxiv.org/abs/2103.1036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121DE-6E55-D344-E7AD-9C563A761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6371"/>
            <a:ext cx="9144000" cy="973592"/>
          </a:xfrm>
        </p:spPr>
        <p:txBody>
          <a:bodyPr/>
          <a:lstStyle/>
          <a:p>
            <a:r>
              <a:rPr kumimoji="1" lang="en-US" altLang="zh-CN" b="1">
                <a:latin typeface="Yuanti SC" panose="02010600040101010101" pitchFamily="2" charset="-122"/>
                <a:ea typeface="Yuanti SC" panose="02010600040101010101" pitchFamily="2" charset="-122"/>
              </a:rPr>
              <a:t>ChatGLM-6B</a:t>
            </a:r>
            <a:endParaRPr kumimoji="1" lang="zh-CN" altLang="en-US" b="1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08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 对</a:t>
            </a:r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 GLM </a:t>
            </a:r>
            <a:r>
              <a:rPr lang="zh-CN" altLang="en-US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做了什么？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FE4D9B-EE00-7DED-4642-633D7CFFFE12}"/>
              </a:ext>
            </a:extLst>
          </p:cNvPr>
          <p:cNvSpPr txBox="1"/>
          <p:nvPr/>
        </p:nvSpPr>
        <p:spPr>
          <a:xfrm>
            <a:off x="893988" y="3429000"/>
            <a:ext cx="421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类 </a:t>
            </a:r>
            <a:r>
              <a:rPr kumimoji="1" lang="en-US" altLang="zh-CN" sz="28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ChatGPT </a:t>
            </a:r>
            <a:r>
              <a:rPr kumimoji="1" lang="zh-CN" altLang="en-US" sz="28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技术</a:t>
            </a:r>
            <a:endParaRPr kumimoji="1" lang="en-US" altLang="zh-CN" sz="2800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C8209-565A-FFAB-8A1C-54DB578ECE1B}"/>
              </a:ext>
            </a:extLst>
          </p:cNvPr>
          <p:cNvSpPr txBox="1"/>
          <p:nvPr/>
        </p:nvSpPr>
        <p:spPr>
          <a:xfrm>
            <a:off x="4769303" y="1607659"/>
            <a:ext cx="42100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1" lang="zh-CN" altLang="en-US" sz="24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模型量化</a:t>
            </a:r>
            <a:endParaRPr kumimoji="1" lang="en-US" altLang="zh-CN" sz="2400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1" name="双大括号 10">
            <a:extLst>
              <a:ext uri="{FF2B5EF4-FFF2-40B4-BE49-F238E27FC236}">
                <a16:creationId xmlns:a16="http://schemas.microsoft.com/office/drawing/2014/main" id="{2021F351-406F-327E-7911-D70FBD50C057}"/>
              </a:ext>
            </a:extLst>
          </p:cNvPr>
          <p:cNvSpPr/>
          <p:nvPr/>
        </p:nvSpPr>
        <p:spPr>
          <a:xfrm>
            <a:off x="4010023" y="1970314"/>
            <a:ext cx="4914900" cy="3396343"/>
          </a:xfrm>
          <a:custGeom>
            <a:avLst/>
            <a:gdLst>
              <a:gd name="connsiteX0" fmla="*/ 566035 w 4914900"/>
              <a:gd name="connsiteY0" fmla="*/ 3396343 h 3396343"/>
              <a:gd name="connsiteX1" fmla="*/ 283018 w 4914900"/>
              <a:gd name="connsiteY1" fmla="*/ 3113326 h 3396343"/>
              <a:gd name="connsiteX2" fmla="*/ 283017 w 4914900"/>
              <a:gd name="connsiteY2" fmla="*/ 1981189 h 3396343"/>
              <a:gd name="connsiteX3" fmla="*/ 0 w 4914900"/>
              <a:gd name="connsiteY3" fmla="*/ 1698172 h 3396343"/>
              <a:gd name="connsiteX4" fmla="*/ 283017 w 4914900"/>
              <a:gd name="connsiteY4" fmla="*/ 1415155 h 3396343"/>
              <a:gd name="connsiteX5" fmla="*/ 283017 w 4914900"/>
              <a:gd name="connsiteY5" fmla="*/ 871729 h 3396343"/>
              <a:gd name="connsiteX6" fmla="*/ 283017 w 4914900"/>
              <a:gd name="connsiteY6" fmla="*/ 283017 h 3396343"/>
              <a:gd name="connsiteX7" fmla="*/ 566034 w 4914900"/>
              <a:gd name="connsiteY7" fmla="*/ 0 h 3396343"/>
              <a:gd name="connsiteX8" fmla="*/ 1120849 w 4914900"/>
              <a:gd name="connsiteY8" fmla="*/ 0 h 3396343"/>
              <a:gd name="connsiteX9" fmla="*/ 1751321 w 4914900"/>
              <a:gd name="connsiteY9" fmla="*/ 0 h 3396343"/>
              <a:gd name="connsiteX10" fmla="*/ 2381793 w 4914900"/>
              <a:gd name="connsiteY10" fmla="*/ 0 h 3396343"/>
              <a:gd name="connsiteX11" fmla="*/ 2974436 w 4914900"/>
              <a:gd name="connsiteY11" fmla="*/ 0 h 3396343"/>
              <a:gd name="connsiteX12" fmla="*/ 3680565 w 4914900"/>
              <a:gd name="connsiteY12" fmla="*/ 0 h 3396343"/>
              <a:gd name="connsiteX13" fmla="*/ 4348865 w 4914900"/>
              <a:gd name="connsiteY13" fmla="*/ 0 h 3396343"/>
              <a:gd name="connsiteX14" fmla="*/ 4631882 w 4914900"/>
              <a:gd name="connsiteY14" fmla="*/ 283017 h 3396343"/>
              <a:gd name="connsiteX15" fmla="*/ 4631883 w 4914900"/>
              <a:gd name="connsiteY15" fmla="*/ 1415154 h 3396343"/>
              <a:gd name="connsiteX16" fmla="*/ 4914900 w 4914900"/>
              <a:gd name="connsiteY16" fmla="*/ 1698171 h 3396343"/>
              <a:gd name="connsiteX17" fmla="*/ 4631883 w 4914900"/>
              <a:gd name="connsiteY17" fmla="*/ 1981188 h 3396343"/>
              <a:gd name="connsiteX18" fmla="*/ 4631883 w 4914900"/>
              <a:gd name="connsiteY18" fmla="*/ 2524614 h 3396343"/>
              <a:gd name="connsiteX19" fmla="*/ 4631883 w 4914900"/>
              <a:gd name="connsiteY19" fmla="*/ 3113326 h 3396343"/>
              <a:gd name="connsiteX20" fmla="*/ 4348866 w 4914900"/>
              <a:gd name="connsiteY20" fmla="*/ 3396343 h 3396343"/>
              <a:gd name="connsiteX21" fmla="*/ 3680566 w 4914900"/>
              <a:gd name="connsiteY21" fmla="*/ 3396343 h 3396343"/>
              <a:gd name="connsiteX22" fmla="*/ 3163579 w 4914900"/>
              <a:gd name="connsiteY22" fmla="*/ 3396343 h 3396343"/>
              <a:gd name="connsiteX23" fmla="*/ 2533107 w 4914900"/>
              <a:gd name="connsiteY23" fmla="*/ 3396343 h 3396343"/>
              <a:gd name="connsiteX24" fmla="*/ 1978292 w 4914900"/>
              <a:gd name="connsiteY24" fmla="*/ 3396343 h 3396343"/>
              <a:gd name="connsiteX25" fmla="*/ 1309992 w 4914900"/>
              <a:gd name="connsiteY25" fmla="*/ 3396343 h 3396343"/>
              <a:gd name="connsiteX26" fmla="*/ 566035 w 4914900"/>
              <a:gd name="connsiteY26" fmla="*/ 3396343 h 3396343"/>
              <a:gd name="connsiteX0" fmla="*/ 566035 w 4914900"/>
              <a:gd name="connsiteY0" fmla="*/ 3396343 h 3396343"/>
              <a:gd name="connsiteX1" fmla="*/ 283018 w 4914900"/>
              <a:gd name="connsiteY1" fmla="*/ 3113326 h 3396343"/>
              <a:gd name="connsiteX2" fmla="*/ 283017 w 4914900"/>
              <a:gd name="connsiteY2" fmla="*/ 1981189 h 3396343"/>
              <a:gd name="connsiteX3" fmla="*/ 0 w 4914900"/>
              <a:gd name="connsiteY3" fmla="*/ 1698172 h 3396343"/>
              <a:gd name="connsiteX4" fmla="*/ 283017 w 4914900"/>
              <a:gd name="connsiteY4" fmla="*/ 1415155 h 3396343"/>
              <a:gd name="connsiteX5" fmla="*/ 283017 w 4914900"/>
              <a:gd name="connsiteY5" fmla="*/ 826443 h 3396343"/>
              <a:gd name="connsiteX6" fmla="*/ 283017 w 4914900"/>
              <a:gd name="connsiteY6" fmla="*/ 283017 h 3396343"/>
              <a:gd name="connsiteX7" fmla="*/ 566034 w 4914900"/>
              <a:gd name="connsiteY7" fmla="*/ 0 h 3396343"/>
              <a:gd name="connsiteX8" fmla="*/ 4348865 w 4914900"/>
              <a:gd name="connsiteY8" fmla="*/ 0 h 3396343"/>
              <a:gd name="connsiteX9" fmla="*/ 4631882 w 4914900"/>
              <a:gd name="connsiteY9" fmla="*/ 283017 h 3396343"/>
              <a:gd name="connsiteX10" fmla="*/ 4631883 w 4914900"/>
              <a:gd name="connsiteY10" fmla="*/ 1415154 h 3396343"/>
              <a:gd name="connsiteX11" fmla="*/ 4914900 w 4914900"/>
              <a:gd name="connsiteY11" fmla="*/ 1698171 h 3396343"/>
              <a:gd name="connsiteX12" fmla="*/ 4631883 w 4914900"/>
              <a:gd name="connsiteY12" fmla="*/ 1981188 h 3396343"/>
              <a:gd name="connsiteX13" fmla="*/ 4631883 w 4914900"/>
              <a:gd name="connsiteY13" fmla="*/ 2547257 h 3396343"/>
              <a:gd name="connsiteX14" fmla="*/ 4631883 w 4914900"/>
              <a:gd name="connsiteY14" fmla="*/ 3113326 h 3396343"/>
              <a:gd name="connsiteX15" fmla="*/ 4348866 w 4914900"/>
              <a:gd name="connsiteY15" fmla="*/ 3396343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14900" h="3396343" stroke="0" extrusionOk="0">
                <a:moveTo>
                  <a:pt x="566035" y="3396343"/>
                </a:moveTo>
                <a:cubicBezTo>
                  <a:pt x="380241" y="3378154"/>
                  <a:pt x="266961" y="3275658"/>
                  <a:pt x="283018" y="3113326"/>
                </a:cubicBezTo>
                <a:cubicBezTo>
                  <a:pt x="347019" y="2749421"/>
                  <a:pt x="243412" y="2359827"/>
                  <a:pt x="283017" y="1981189"/>
                </a:cubicBezTo>
                <a:cubicBezTo>
                  <a:pt x="255646" y="1851612"/>
                  <a:pt x="149865" y="1733771"/>
                  <a:pt x="0" y="1698172"/>
                </a:cubicBezTo>
                <a:cubicBezTo>
                  <a:pt x="123844" y="1680411"/>
                  <a:pt x="296673" y="1577986"/>
                  <a:pt x="283017" y="1415155"/>
                </a:cubicBezTo>
                <a:cubicBezTo>
                  <a:pt x="273029" y="1217712"/>
                  <a:pt x="260852" y="1096413"/>
                  <a:pt x="283017" y="871729"/>
                </a:cubicBezTo>
                <a:cubicBezTo>
                  <a:pt x="305182" y="647045"/>
                  <a:pt x="272672" y="553877"/>
                  <a:pt x="283017" y="283017"/>
                </a:cubicBezTo>
                <a:cubicBezTo>
                  <a:pt x="280155" y="99420"/>
                  <a:pt x="396551" y="18312"/>
                  <a:pt x="566034" y="0"/>
                </a:cubicBezTo>
                <a:cubicBezTo>
                  <a:pt x="779206" y="-13611"/>
                  <a:pt x="1002137" y="-7176"/>
                  <a:pt x="1120849" y="0"/>
                </a:cubicBezTo>
                <a:cubicBezTo>
                  <a:pt x="1239561" y="7176"/>
                  <a:pt x="1511140" y="29030"/>
                  <a:pt x="1751321" y="0"/>
                </a:cubicBezTo>
                <a:cubicBezTo>
                  <a:pt x="1991502" y="-29030"/>
                  <a:pt x="2102563" y="-7806"/>
                  <a:pt x="2381793" y="0"/>
                </a:cubicBezTo>
                <a:cubicBezTo>
                  <a:pt x="2661023" y="7806"/>
                  <a:pt x="2706962" y="-25172"/>
                  <a:pt x="2974436" y="0"/>
                </a:cubicBezTo>
                <a:cubicBezTo>
                  <a:pt x="3241910" y="25172"/>
                  <a:pt x="3538679" y="-13132"/>
                  <a:pt x="3680565" y="0"/>
                </a:cubicBezTo>
                <a:cubicBezTo>
                  <a:pt x="3822451" y="13132"/>
                  <a:pt x="4191439" y="456"/>
                  <a:pt x="4348865" y="0"/>
                </a:cubicBezTo>
                <a:cubicBezTo>
                  <a:pt x="4489368" y="2595"/>
                  <a:pt x="4615334" y="115293"/>
                  <a:pt x="4631882" y="283017"/>
                </a:cubicBezTo>
                <a:cubicBezTo>
                  <a:pt x="4594137" y="657717"/>
                  <a:pt x="4621091" y="1015776"/>
                  <a:pt x="4631883" y="1415154"/>
                </a:cubicBezTo>
                <a:cubicBezTo>
                  <a:pt x="4634730" y="1532943"/>
                  <a:pt x="4727434" y="1716366"/>
                  <a:pt x="4914900" y="1698171"/>
                </a:cubicBezTo>
                <a:cubicBezTo>
                  <a:pt x="4739685" y="1731982"/>
                  <a:pt x="4662136" y="1847362"/>
                  <a:pt x="4631883" y="1981188"/>
                </a:cubicBezTo>
                <a:cubicBezTo>
                  <a:pt x="4631838" y="2145331"/>
                  <a:pt x="4622058" y="2391670"/>
                  <a:pt x="4631883" y="2524614"/>
                </a:cubicBezTo>
                <a:cubicBezTo>
                  <a:pt x="4641708" y="2657558"/>
                  <a:pt x="4654042" y="2970580"/>
                  <a:pt x="4631883" y="3113326"/>
                </a:cubicBezTo>
                <a:cubicBezTo>
                  <a:pt x="4649097" y="3303716"/>
                  <a:pt x="4485109" y="3406923"/>
                  <a:pt x="4348866" y="3396343"/>
                </a:cubicBezTo>
                <a:cubicBezTo>
                  <a:pt x="4066339" y="3422452"/>
                  <a:pt x="3944923" y="3390714"/>
                  <a:pt x="3680566" y="3396343"/>
                </a:cubicBezTo>
                <a:cubicBezTo>
                  <a:pt x="3416209" y="3401972"/>
                  <a:pt x="3278957" y="3400929"/>
                  <a:pt x="3163579" y="3396343"/>
                </a:cubicBezTo>
                <a:cubicBezTo>
                  <a:pt x="3048201" y="3391757"/>
                  <a:pt x="2773745" y="3377795"/>
                  <a:pt x="2533107" y="3396343"/>
                </a:cubicBezTo>
                <a:cubicBezTo>
                  <a:pt x="2292469" y="3414891"/>
                  <a:pt x="2104950" y="3391812"/>
                  <a:pt x="1978292" y="3396343"/>
                </a:cubicBezTo>
                <a:cubicBezTo>
                  <a:pt x="1851635" y="3400874"/>
                  <a:pt x="1612554" y="3395885"/>
                  <a:pt x="1309992" y="3396343"/>
                </a:cubicBezTo>
                <a:cubicBezTo>
                  <a:pt x="1007430" y="3396801"/>
                  <a:pt x="749973" y="3407115"/>
                  <a:pt x="566035" y="3396343"/>
                </a:cubicBezTo>
                <a:close/>
              </a:path>
              <a:path w="4914900" h="3396343" fill="none" extrusionOk="0">
                <a:moveTo>
                  <a:pt x="566035" y="3396343"/>
                </a:moveTo>
                <a:cubicBezTo>
                  <a:pt x="402632" y="3418468"/>
                  <a:pt x="280078" y="3260372"/>
                  <a:pt x="283018" y="3113326"/>
                </a:cubicBezTo>
                <a:cubicBezTo>
                  <a:pt x="326364" y="2703388"/>
                  <a:pt x="313707" y="2305284"/>
                  <a:pt x="283017" y="1981189"/>
                </a:cubicBezTo>
                <a:cubicBezTo>
                  <a:pt x="249807" y="1812152"/>
                  <a:pt x="174090" y="1680685"/>
                  <a:pt x="0" y="1698172"/>
                </a:cubicBezTo>
                <a:cubicBezTo>
                  <a:pt x="144080" y="1705028"/>
                  <a:pt x="284512" y="1575512"/>
                  <a:pt x="283017" y="1415155"/>
                </a:cubicBezTo>
                <a:cubicBezTo>
                  <a:pt x="305344" y="1123803"/>
                  <a:pt x="258261" y="1018751"/>
                  <a:pt x="283017" y="826443"/>
                </a:cubicBezTo>
                <a:cubicBezTo>
                  <a:pt x="307773" y="634135"/>
                  <a:pt x="275282" y="394588"/>
                  <a:pt x="283017" y="283017"/>
                </a:cubicBezTo>
                <a:cubicBezTo>
                  <a:pt x="316383" y="127772"/>
                  <a:pt x="416823" y="7351"/>
                  <a:pt x="566034" y="0"/>
                </a:cubicBezTo>
                <a:moveTo>
                  <a:pt x="4348865" y="0"/>
                </a:moveTo>
                <a:cubicBezTo>
                  <a:pt x="4512095" y="6630"/>
                  <a:pt x="4634534" y="133193"/>
                  <a:pt x="4631882" y="283017"/>
                </a:cubicBezTo>
                <a:cubicBezTo>
                  <a:pt x="4694595" y="722435"/>
                  <a:pt x="4591872" y="984270"/>
                  <a:pt x="4631883" y="1415154"/>
                </a:cubicBezTo>
                <a:cubicBezTo>
                  <a:pt x="4618182" y="1585061"/>
                  <a:pt x="4786675" y="1704473"/>
                  <a:pt x="4914900" y="1698171"/>
                </a:cubicBezTo>
                <a:cubicBezTo>
                  <a:pt x="4783041" y="1672063"/>
                  <a:pt x="4614073" y="1793071"/>
                  <a:pt x="4631883" y="1981188"/>
                </a:cubicBezTo>
                <a:cubicBezTo>
                  <a:pt x="4616511" y="2220813"/>
                  <a:pt x="4642480" y="2308565"/>
                  <a:pt x="4631883" y="2547257"/>
                </a:cubicBezTo>
                <a:cubicBezTo>
                  <a:pt x="4621286" y="2785949"/>
                  <a:pt x="4639268" y="2885187"/>
                  <a:pt x="4631883" y="3113326"/>
                </a:cubicBezTo>
                <a:cubicBezTo>
                  <a:pt x="4637428" y="3276449"/>
                  <a:pt x="4543049" y="3402836"/>
                  <a:pt x="4348866" y="3396343"/>
                </a:cubicBezTo>
              </a:path>
            </a:pathLst>
          </a:custGeom>
          <a:ln w="66675">
            <a:tailEnd w="med" len="lg"/>
            <a:extLst>
              <a:ext uri="{C807C97D-BFC1-408E-A445-0C87EB9F89A2}">
                <ask:lineSketchStyleProps xmlns:ask="http://schemas.microsoft.com/office/drawing/2018/sketchyshapes" sd="1219033472">
                  <a:prstGeom prst="bracePai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9F82EF-916C-7581-B2FD-F4BEBDD25183}"/>
              </a:ext>
            </a:extLst>
          </p:cNvPr>
          <p:cNvSpPr txBox="1"/>
          <p:nvPr/>
        </p:nvSpPr>
        <p:spPr>
          <a:xfrm>
            <a:off x="4736643" y="2807778"/>
            <a:ext cx="42100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1" lang="zh-CN" altLang="en-US" sz="24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24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1TB</a:t>
            </a:r>
            <a:r>
              <a:rPr kumimoji="1" lang="zh-CN" altLang="en-US" sz="24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的中英双语指令微调</a:t>
            </a:r>
            <a:endParaRPr kumimoji="1" lang="en-US" altLang="zh-CN" sz="2400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ECD017-377C-948D-57D2-23133AC383A1}"/>
              </a:ext>
            </a:extLst>
          </p:cNvPr>
          <p:cNvSpPr txBox="1"/>
          <p:nvPr/>
        </p:nvSpPr>
        <p:spPr>
          <a:xfrm>
            <a:off x="4823731" y="3966941"/>
            <a:ext cx="42100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1" lang="en-US" altLang="zh-CN" sz="24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RLHF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4E225-8728-2DD6-DE57-F0E78C13A23F}"/>
              </a:ext>
            </a:extLst>
          </p:cNvPr>
          <p:cNvSpPr txBox="1"/>
          <p:nvPr/>
        </p:nvSpPr>
        <p:spPr>
          <a:xfrm>
            <a:off x="4867273" y="5064549"/>
            <a:ext cx="42100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1" lang="en-US" altLang="zh-CN" sz="24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PEFT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1AC9BF-7E9B-7985-9888-B7E236C7CC8C}"/>
              </a:ext>
            </a:extLst>
          </p:cNvPr>
          <p:cNvSpPr/>
          <p:nvPr/>
        </p:nvSpPr>
        <p:spPr>
          <a:xfrm>
            <a:off x="8273143" y="1524000"/>
            <a:ext cx="804180" cy="418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1516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 快速部署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A67C9E-F2BE-840E-5C63-A0611F13A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63" y="827310"/>
            <a:ext cx="6750993" cy="2257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7BC467-C971-C220-F216-3DDA013AB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429" y="3161841"/>
            <a:ext cx="7772400" cy="3350589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3320AD42-50F4-0AB6-3938-0A982DB8F7C4}"/>
              </a:ext>
            </a:extLst>
          </p:cNvPr>
          <p:cNvSpPr/>
          <p:nvPr/>
        </p:nvSpPr>
        <p:spPr>
          <a:xfrm>
            <a:off x="2329543" y="2536371"/>
            <a:ext cx="892628" cy="548368"/>
          </a:xfrm>
          <a:custGeom>
            <a:avLst/>
            <a:gdLst>
              <a:gd name="connsiteX0" fmla="*/ 0 w 892628"/>
              <a:gd name="connsiteY0" fmla="*/ 274184 h 548368"/>
              <a:gd name="connsiteX1" fmla="*/ 446314 w 892628"/>
              <a:gd name="connsiteY1" fmla="*/ 0 h 548368"/>
              <a:gd name="connsiteX2" fmla="*/ 892628 w 892628"/>
              <a:gd name="connsiteY2" fmla="*/ 274184 h 548368"/>
              <a:gd name="connsiteX3" fmla="*/ 446314 w 892628"/>
              <a:gd name="connsiteY3" fmla="*/ 548368 h 548368"/>
              <a:gd name="connsiteX4" fmla="*/ 0 w 892628"/>
              <a:gd name="connsiteY4" fmla="*/ 274184 h 54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628" h="548368" extrusionOk="0">
                <a:moveTo>
                  <a:pt x="0" y="274184"/>
                </a:moveTo>
                <a:cubicBezTo>
                  <a:pt x="-53799" y="89572"/>
                  <a:pt x="135261" y="24231"/>
                  <a:pt x="446314" y="0"/>
                </a:cubicBezTo>
                <a:cubicBezTo>
                  <a:pt x="706233" y="2827"/>
                  <a:pt x="878311" y="123211"/>
                  <a:pt x="892628" y="274184"/>
                </a:cubicBezTo>
                <a:cubicBezTo>
                  <a:pt x="884393" y="433654"/>
                  <a:pt x="690226" y="562630"/>
                  <a:pt x="446314" y="548368"/>
                </a:cubicBezTo>
                <a:cubicBezTo>
                  <a:pt x="189917" y="542949"/>
                  <a:pt x="8810" y="429822"/>
                  <a:pt x="0" y="274184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316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可以怎么用？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FE4D9B-EE00-7DED-4642-633D7CFFFE12}"/>
              </a:ext>
            </a:extLst>
          </p:cNvPr>
          <p:cNvSpPr txBox="1"/>
          <p:nvPr/>
        </p:nvSpPr>
        <p:spPr>
          <a:xfrm>
            <a:off x="2253342" y="3393021"/>
            <a:ext cx="4210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调用方式</a:t>
            </a:r>
            <a:endParaRPr kumimoji="1" lang="en-US" altLang="zh-CN" sz="2800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C8209-565A-FFAB-8A1C-54DB578ECE1B}"/>
              </a:ext>
            </a:extLst>
          </p:cNvPr>
          <p:cNvSpPr txBox="1"/>
          <p:nvPr/>
        </p:nvSpPr>
        <p:spPr>
          <a:xfrm>
            <a:off x="5019675" y="1607659"/>
            <a:ext cx="42100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1" lang="zh-CN" altLang="en-US" sz="24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代码调用</a:t>
            </a:r>
            <a:endParaRPr kumimoji="1" lang="en-US" altLang="zh-CN" sz="2400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1" name="双大括号 10">
            <a:extLst>
              <a:ext uri="{FF2B5EF4-FFF2-40B4-BE49-F238E27FC236}">
                <a16:creationId xmlns:a16="http://schemas.microsoft.com/office/drawing/2014/main" id="{2021F351-406F-327E-7911-D70FBD50C057}"/>
              </a:ext>
            </a:extLst>
          </p:cNvPr>
          <p:cNvSpPr/>
          <p:nvPr/>
        </p:nvSpPr>
        <p:spPr>
          <a:xfrm>
            <a:off x="4260395" y="1970314"/>
            <a:ext cx="4914900" cy="3396343"/>
          </a:xfrm>
          <a:custGeom>
            <a:avLst/>
            <a:gdLst>
              <a:gd name="connsiteX0" fmla="*/ 566035 w 4914900"/>
              <a:gd name="connsiteY0" fmla="*/ 3396343 h 3396343"/>
              <a:gd name="connsiteX1" fmla="*/ 283018 w 4914900"/>
              <a:gd name="connsiteY1" fmla="*/ 3113326 h 3396343"/>
              <a:gd name="connsiteX2" fmla="*/ 283017 w 4914900"/>
              <a:gd name="connsiteY2" fmla="*/ 1981189 h 3396343"/>
              <a:gd name="connsiteX3" fmla="*/ 0 w 4914900"/>
              <a:gd name="connsiteY3" fmla="*/ 1698172 h 3396343"/>
              <a:gd name="connsiteX4" fmla="*/ 283017 w 4914900"/>
              <a:gd name="connsiteY4" fmla="*/ 1415155 h 3396343"/>
              <a:gd name="connsiteX5" fmla="*/ 283017 w 4914900"/>
              <a:gd name="connsiteY5" fmla="*/ 871729 h 3396343"/>
              <a:gd name="connsiteX6" fmla="*/ 283017 w 4914900"/>
              <a:gd name="connsiteY6" fmla="*/ 283017 h 3396343"/>
              <a:gd name="connsiteX7" fmla="*/ 566034 w 4914900"/>
              <a:gd name="connsiteY7" fmla="*/ 0 h 3396343"/>
              <a:gd name="connsiteX8" fmla="*/ 1120849 w 4914900"/>
              <a:gd name="connsiteY8" fmla="*/ 0 h 3396343"/>
              <a:gd name="connsiteX9" fmla="*/ 1751321 w 4914900"/>
              <a:gd name="connsiteY9" fmla="*/ 0 h 3396343"/>
              <a:gd name="connsiteX10" fmla="*/ 2381793 w 4914900"/>
              <a:gd name="connsiteY10" fmla="*/ 0 h 3396343"/>
              <a:gd name="connsiteX11" fmla="*/ 2974436 w 4914900"/>
              <a:gd name="connsiteY11" fmla="*/ 0 h 3396343"/>
              <a:gd name="connsiteX12" fmla="*/ 3680565 w 4914900"/>
              <a:gd name="connsiteY12" fmla="*/ 0 h 3396343"/>
              <a:gd name="connsiteX13" fmla="*/ 4348865 w 4914900"/>
              <a:gd name="connsiteY13" fmla="*/ 0 h 3396343"/>
              <a:gd name="connsiteX14" fmla="*/ 4631882 w 4914900"/>
              <a:gd name="connsiteY14" fmla="*/ 283017 h 3396343"/>
              <a:gd name="connsiteX15" fmla="*/ 4631883 w 4914900"/>
              <a:gd name="connsiteY15" fmla="*/ 1415154 h 3396343"/>
              <a:gd name="connsiteX16" fmla="*/ 4914900 w 4914900"/>
              <a:gd name="connsiteY16" fmla="*/ 1698171 h 3396343"/>
              <a:gd name="connsiteX17" fmla="*/ 4631883 w 4914900"/>
              <a:gd name="connsiteY17" fmla="*/ 1981188 h 3396343"/>
              <a:gd name="connsiteX18" fmla="*/ 4631883 w 4914900"/>
              <a:gd name="connsiteY18" fmla="*/ 2524614 h 3396343"/>
              <a:gd name="connsiteX19" fmla="*/ 4631883 w 4914900"/>
              <a:gd name="connsiteY19" fmla="*/ 3113326 h 3396343"/>
              <a:gd name="connsiteX20" fmla="*/ 4348866 w 4914900"/>
              <a:gd name="connsiteY20" fmla="*/ 3396343 h 3396343"/>
              <a:gd name="connsiteX21" fmla="*/ 3680566 w 4914900"/>
              <a:gd name="connsiteY21" fmla="*/ 3396343 h 3396343"/>
              <a:gd name="connsiteX22" fmla="*/ 3163579 w 4914900"/>
              <a:gd name="connsiteY22" fmla="*/ 3396343 h 3396343"/>
              <a:gd name="connsiteX23" fmla="*/ 2533107 w 4914900"/>
              <a:gd name="connsiteY23" fmla="*/ 3396343 h 3396343"/>
              <a:gd name="connsiteX24" fmla="*/ 1978292 w 4914900"/>
              <a:gd name="connsiteY24" fmla="*/ 3396343 h 3396343"/>
              <a:gd name="connsiteX25" fmla="*/ 1309992 w 4914900"/>
              <a:gd name="connsiteY25" fmla="*/ 3396343 h 3396343"/>
              <a:gd name="connsiteX26" fmla="*/ 566035 w 4914900"/>
              <a:gd name="connsiteY26" fmla="*/ 3396343 h 3396343"/>
              <a:gd name="connsiteX0" fmla="*/ 566035 w 4914900"/>
              <a:gd name="connsiteY0" fmla="*/ 3396343 h 3396343"/>
              <a:gd name="connsiteX1" fmla="*/ 283018 w 4914900"/>
              <a:gd name="connsiteY1" fmla="*/ 3113326 h 3396343"/>
              <a:gd name="connsiteX2" fmla="*/ 283017 w 4914900"/>
              <a:gd name="connsiteY2" fmla="*/ 1981189 h 3396343"/>
              <a:gd name="connsiteX3" fmla="*/ 0 w 4914900"/>
              <a:gd name="connsiteY3" fmla="*/ 1698172 h 3396343"/>
              <a:gd name="connsiteX4" fmla="*/ 283017 w 4914900"/>
              <a:gd name="connsiteY4" fmla="*/ 1415155 h 3396343"/>
              <a:gd name="connsiteX5" fmla="*/ 283017 w 4914900"/>
              <a:gd name="connsiteY5" fmla="*/ 826443 h 3396343"/>
              <a:gd name="connsiteX6" fmla="*/ 283017 w 4914900"/>
              <a:gd name="connsiteY6" fmla="*/ 283017 h 3396343"/>
              <a:gd name="connsiteX7" fmla="*/ 566034 w 4914900"/>
              <a:gd name="connsiteY7" fmla="*/ 0 h 3396343"/>
              <a:gd name="connsiteX8" fmla="*/ 4348865 w 4914900"/>
              <a:gd name="connsiteY8" fmla="*/ 0 h 3396343"/>
              <a:gd name="connsiteX9" fmla="*/ 4631882 w 4914900"/>
              <a:gd name="connsiteY9" fmla="*/ 283017 h 3396343"/>
              <a:gd name="connsiteX10" fmla="*/ 4631883 w 4914900"/>
              <a:gd name="connsiteY10" fmla="*/ 1415154 h 3396343"/>
              <a:gd name="connsiteX11" fmla="*/ 4914900 w 4914900"/>
              <a:gd name="connsiteY11" fmla="*/ 1698171 h 3396343"/>
              <a:gd name="connsiteX12" fmla="*/ 4631883 w 4914900"/>
              <a:gd name="connsiteY12" fmla="*/ 1981188 h 3396343"/>
              <a:gd name="connsiteX13" fmla="*/ 4631883 w 4914900"/>
              <a:gd name="connsiteY13" fmla="*/ 2547257 h 3396343"/>
              <a:gd name="connsiteX14" fmla="*/ 4631883 w 4914900"/>
              <a:gd name="connsiteY14" fmla="*/ 3113326 h 3396343"/>
              <a:gd name="connsiteX15" fmla="*/ 4348866 w 4914900"/>
              <a:gd name="connsiteY15" fmla="*/ 3396343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14900" h="3396343" stroke="0" extrusionOk="0">
                <a:moveTo>
                  <a:pt x="566035" y="3396343"/>
                </a:moveTo>
                <a:cubicBezTo>
                  <a:pt x="380241" y="3378154"/>
                  <a:pt x="266961" y="3275658"/>
                  <a:pt x="283018" y="3113326"/>
                </a:cubicBezTo>
                <a:cubicBezTo>
                  <a:pt x="347019" y="2749421"/>
                  <a:pt x="243412" y="2359827"/>
                  <a:pt x="283017" y="1981189"/>
                </a:cubicBezTo>
                <a:cubicBezTo>
                  <a:pt x="255646" y="1851612"/>
                  <a:pt x="149865" y="1733771"/>
                  <a:pt x="0" y="1698172"/>
                </a:cubicBezTo>
                <a:cubicBezTo>
                  <a:pt x="123844" y="1680411"/>
                  <a:pt x="296673" y="1577986"/>
                  <a:pt x="283017" y="1415155"/>
                </a:cubicBezTo>
                <a:cubicBezTo>
                  <a:pt x="273029" y="1217712"/>
                  <a:pt x="260852" y="1096413"/>
                  <a:pt x="283017" y="871729"/>
                </a:cubicBezTo>
                <a:cubicBezTo>
                  <a:pt x="305182" y="647045"/>
                  <a:pt x="272672" y="553877"/>
                  <a:pt x="283017" y="283017"/>
                </a:cubicBezTo>
                <a:cubicBezTo>
                  <a:pt x="280155" y="99420"/>
                  <a:pt x="396551" y="18312"/>
                  <a:pt x="566034" y="0"/>
                </a:cubicBezTo>
                <a:cubicBezTo>
                  <a:pt x="779206" y="-13611"/>
                  <a:pt x="1002137" y="-7176"/>
                  <a:pt x="1120849" y="0"/>
                </a:cubicBezTo>
                <a:cubicBezTo>
                  <a:pt x="1239561" y="7176"/>
                  <a:pt x="1511140" y="29030"/>
                  <a:pt x="1751321" y="0"/>
                </a:cubicBezTo>
                <a:cubicBezTo>
                  <a:pt x="1991502" y="-29030"/>
                  <a:pt x="2102563" y="-7806"/>
                  <a:pt x="2381793" y="0"/>
                </a:cubicBezTo>
                <a:cubicBezTo>
                  <a:pt x="2661023" y="7806"/>
                  <a:pt x="2706962" y="-25172"/>
                  <a:pt x="2974436" y="0"/>
                </a:cubicBezTo>
                <a:cubicBezTo>
                  <a:pt x="3241910" y="25172"/>
                  <a:pt x="3538679" y="-13132"/>
                  <a:pt x="3680565" y="0"/>
                </a:cubicBezTo>
                <a:cubicBezTo>
                  <a:pt x="3822451" y="13132"/>
                  <a:pt x="4191439" y="456"/>
                  <a:pt x="4348865" y="0"/>
                </a:cubicBezTo>
                <a:cubicBezTo>
                  <a:pt x="4489368" y="2595"/>
                  <a:pt x="4615334" y="115293"/>
                  <a:pt x="4631882" y="283017"/>
                </a:cubicBezTo>
                <a:cubicBezTo>
                  <a:pt x="4594137" y="657717"/>
                  <a:pt x="4621091" y="1015776"/>
                  <a:pt x="4631883" y="1415154"/>
                </a:cubicBezTo>
                <a:cubicBezTo>
                  <a:pt x="4634730" y="1532943"/>
                  <a:pt x="4727434" y="1716366"/>
                  <a:pt x="4914900" y="1698171"/>
                </a:cubicBezTo>
                <a:cubicBezTo>
                  <a:pt x="4739685" y="1731982"/>
                  <a:pt x="4662136" y="1847362"/>
                  <a:pt x="4631883" y="1981188"/>
                </a:cubicBezTo>
                <a:cubicBezTo>
                  <a:pt x="4631838" y="2145331"/>
                  <a:pt x="4622058" y="2391670"/>
                  <a:pt x="4631883" y="2524614"/>
                </a:cubicBezTo>
                <a:cubicBezTo>
                  <a:pt x="4641708" y="2657558"/>
                  <a:pt x="4654042" y="2970580"/>
                  <a:pt x="4631883" y="3113326"/>
                </a:cubicBezTo>
                <a:cubicBezTo>
                  <a:pt x="4649097" y="3303716"/>
                  <a:pt x="4485109" y="3406923"/>
                  <a:pt x="4348866" y="3396343"/>
                </a:cubicBezTo>
                <a:cubicBezTo>
                  <a:pt x="4066339" y="3422452"/>
                  <a:pt x="3944923" y="3390714"/>
                  <a:pt x="3680566" y="3396343"/>
                </a:cubicBezTo>
                <a:cubicBezTo>
                  <a:pt x="3416209" y="3401972"/>
                  <a:pt x="3278957" y="3400929"/>
                  <a:pt x="3163579" y="3396343"/>
                </a:cubicBezTo>
                <a:cubicBezTo>
                  <a:pt x="3048201" y="3391757"/>
                  <a:pt x="2773745" y="3377795"/>
                  <a:pt x="2533107" y="3396343"/>
                </a:cubicBezTo>
                <a:cubicBezTo>
                  <a:pt x="2292469" y="3414891"/>
                  <a:pt x="2104950" y="3391812"/>
                  <a:pt x="1978292" y="3396343"/>
                </a:cubicBezTo>
                <a:cubicBezTo>
                  <a:pt x="1851635" y="3400874"/>
                  <a:pt x="1612554" y="3395885"/>
                  <a:pt x="1309992" y="3396343"/>
                </a:cubicBezTo>
                <a:cubicBezTo>
                  <a:pt x="1007430" y="3396801"/>
                  <a:pt x="749973" y="3407115"/>
                  <a:pt x="566035" y="3396343"/>
                </a:cubicBezTo>
                <a:close/>
              </a:path>
              <a:path w="4914900" h="3396343" fill="none" extrusionOk="0">
                <a:moveTo>
                  <a:pt x="566035" y="3396343"/>
                </a:moveTo>
                <a:cubicBezTo>
                  <a:pt x="402632" y="3418468"/>
                  <a:pt x="280078" y="3260372"/>
                  <a:pt x="283018" y="3113326"/>
                </a:cubicBezTo>
                <a:cubicBezTo>
                  <a:pt x="326364" y="2703388"/>
                  <a:pt x="313707" y="2305284"/>
                  <a:pt x="283017" y="1981189"/>
                </a:cubicBezTo>
                <a:cubicBezTo>
                  <a:pt x="249807" y="1812152"/>
                  <a:pt x="174090" y="1680685"/>
                  <a:pt x="0" y="1698172"/>
                </a:cubicBezTo>
                <a:cubicBezTo>
                  <a:pt x="144080" y="1705028"/>
                  <a:pt x="284512" y="1575512"/>
                  <a:pt x="283017" y="1415155"/>
                </a:cubicBezTo>
                <a:cubicBezTo>
                  <a:pt x="305344" y="1123803"/>
                  <a:pt x="258261" y="1018751"/>
                  <a:pt x="283017" y="826443"/>
                </a:cubicBezTo>
                <a:cubicBezTo>
                  <a:pt x="307773" y="634135"/>
                  <a:pt x="275282" y="394588"/>
                  <a:pt x="283017" y="283017"/>
                </a:cubicBezTo>
                <a:cubicBezTo>
                  <a:pt x="316383" y="127772"/>
                  <a:pt x="416823" y="7351"/>
                  <a:pt x="566034" y="0"/>
                </a:cubicBezTo>
                <a:moveTo>
                  <a:pt x="4348865" y="0"/>
                </a:moveTo>
                <a:cubicBezTo>
                  <a:pt x="4512095" y="6630"/>
                  <a:pt x="4634534" y="133193"/>
                  <a:pt x="4631882" y="283017"/>
                </a:cubicBezTo>
                <a:cubicBezTo>
                  <a:pt x="4694595" y="722435"/>
                  <a:pt x="4591872" y="984270"/>
                  <a:pt x="4631883" y="1415154"/>
                </a:cubicBezTo>
                <a:cubicBezTo>
                  <a:pt x="4618182" y="1585061"/>
                  <a:pt x="4786675" y="1704473"/>
                  <a:pt x="4914900" y="1698171"/>
                </a:cubicBezTo>
                <a:cubicBezTo>
                  <a:pt x="4783041" y="1672063"/>
                  <a:pt x="4614073" y="1793071"/>
                  <a:pt x="4631883" y="1981188"/>
                </a:cubicBezTo>
                <a:cubicBezTo>
                  <a:pt x="4616511" y="2220813"/>
                  <a:pt x="4642480" y="2308565"/>
                  <a:pt x="4631883" y="2547257"/>
                </a:cubicBezTo>
                <a:cubicBezTo>
                  <a:pt x="4621286" y="2785949"/>
                  <a:pt x="4639268" y="2885187"/>
                  <a:pt x="4631883" y="3113326"/>
                </a:cubicBezTo>
                <a:cubicBezTo>
                  <a:pt x="4637428" y="3276449"/>
                  <a:pt x="4543049" y="3402836"/>
                  <a:pt x="4348866" y="3396343"/>
                </a:cubicBezTo>
              </a:path>
            </a:pathLst>
          </a:custGeom>
          <a:ln w="66675">
            <a:tailEnd w="med" len="lg"/>
            <a:extLst>
              <a:ext uri="{C807C97D-BFC1-408E-A445-0C87EB9F89A2}">
                <ask:lineSketchStyleProps xmlns:ask="http://schemas.microsoft.com/office/drawing/2018/sketchyshapes" sd="1219033472">
                  <a:prstGeom prst="bracePair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9F82EF-916C-7581-B2FD-F4BEBDD25183}"/>
              </a:ext>
            </a:extLst>
          </p:cNvPr>
          <p:cNvSpPr txBox="1"/>
          <p:nvPr/>
        </p:nvSpPr>
        <p:spPr>
          <a:xfrm>
            <a:off x="4987015" y="2807778"/>
            <a:ext cx="42100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1" lang="zh-CN" altLang="en-US" sz="24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网页服务</a:t>
            </a:r>
            <a:endParaRPr kumimoji="1" lang="en-US" altLang="zh-CN" sz="2400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ECD017-377C-948D-57D2-23133AC383A1}"/>
              </a:ext>
            </a:extLst>
          </p:cNvPr>
          <p:cNvSpPr txBox="1"/>
          <p:nvPr/>
        </p:nvSpPr>
        <p:spPr>
          <a:xfrm>
            <a:off x="5074103" y="3966941"/>
            <a:ext cx="42100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1" lang="zh-CN" altLang="en-US" sz="24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命令行调用</a:t>
            </a:r>
            <a:endParaRPr kumimoji="1" lang="en-US" altLang="zh-CN" sz="2400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C24E225-8728-2DD6-DE57-F0E78C13A23F}"/>
              </a:ext>
            </a:extLst>
          </p:cNvPr>
          <p:cNvSpPr txBox="1"/>
          <p:nvPr/>
        </p:nvSpPr>
        <p:spPr>
          <a:xfrm>
            <a:off x="5117645" y="5064549"/>
            <a:ext cx="42100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kumimoji="1" lang="en-US" altLang="zh-CN" sz="24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API</a:t>
            </a:r>
            <a:r>
              <a:rPr kumimoji="1" lang="zh-CN" altLang="en-US" sz="24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调用</a:t>
            </a:r>
            <a:endParaRPr kumimoji="1" lang="en-US" altLang="zh-CN" sz="2400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1AC9BF-7E9B-7985-9888-B7E236C7CC8C}"/>
              </a:ext>
            </a:extLst>
          </p:cNvPr>
          <p:cNvSpPr/>
          <p:nvPr/>
        </p:nvSpPr>
        <p:spPr>
          <a:xfrm>
            <a:off x="8523515" y="1524000"/>
            <a:ext cx="804180" cy="4180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60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 代码调用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08289A-93C3-FDCF-088B-5DBAF8079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968" y="1393290"/>
            <a:ext cx="9772063" cy="46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3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 网页服务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36D6CD-EBE8-3C91-E160-AAE18A172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8" y="1075133"/>
            <a:ext cx="11083574" cy="1776924"/>
          </a:xfrm>
          <a:prstGeom prst="rect">
            <a:avLst/>
          </a:prstGeom>
        </p:spPr>
      </p:pic>
      <p:pic>
        <p:nvPicPr>
          <p:cNvPr id="10242" name="Picture 2" descr="web-demo">
            <a:extLst>
              <a:ext uri="{FF2B5EF4-FFF2-40B4-BE49-F238E27FC236}">
                <a16:creationId xmlns:a16="http://schemas.microsoft.com/office/drawing/2014/main" id="{60870607-DD9D-1CAE-C205-12953E9F1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059" y="2852057"/>
            <a:ext cx="6066313" cy="39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97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 命令行调用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90C837-0AB3-2F32-4C62-CCE3A003A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57" y="935739"/>
            <a:ext cx="10463468" cy="18183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82E16A-54C9-BCF1-5289-81C6112DD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6871" y="2573718"/>
            <a:ext cx="6738257" cy="420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00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API</a:t>
            </a:r>
            <a:r>
              <a:rPr lang="zh-CN" altLang="en-US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 调用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DB3FBD-2B2F-BACC-BADF-28914D528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033124"/>
            <a:ext cx="9525000" cy="565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50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模型量化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3B4C6C-9784-6832-3B7F-1CB3BA2E4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227" y="935464"/>
            <a:ext cx="6858000" cy="57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0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多算力类型支持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605E79-EB78-3590-5A74-B82AF4F7A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045" y="1035473"/>
            <a:ext cx="8707211" cy="29969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936A68-6FA7-6D0F-8A9E-1DE9A089C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203219"/>
            <a:ext cx="8490856" cy="25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5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生成例子 </a:t>
            </a:r>
            <a:r>
              <a:rPr lang="en-US" altLang="zh-CN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——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自我认知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8B383A2B-AE7A-FD0F-B3C5-CD6E421E7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" y="862393"/>
            <a:ext cx="10657113" cy="589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26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45C89D-E157-332C-D7F9-24C623E3B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6AFD0E-F0CE-5536-D19E-EBC7FEF5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064" y="1384356"/>
            <a:ext cx="7772400" cy="47206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D1106A-338B-74E4-0233-3CEBD77F50E2}"/>
              </a:ext>
            </a:extLst>
          </p:cNvPr>
          <p:cNvSpPr txBox="1"/>
          <p:nvPr/>
        </p:nvSpPr>
        <p:spPr>
          <a:xfrm>
            <a:off x="2253343" y="198090"/>
            <a:ext cx="4023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清华大学聊天</a:t>
            </a:r>
            <a:r>
              <a:rPr kumimoji="1" lang="en-US" altLang="zh-CN" sz="3200" b="1">
                <a:latin typeface="Yuanti SC" panose="02010600040101010101" pitchFamily="2" charset="-122"/>
                <a:ea typeface="Yuanti SC" panose="02010600040101010101" pitchFamily="2" charset="-122"/>
              </a:rPr>
              <a:t> AI </a:t>
            </a:r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7716B-5E67-A038-A4D3-47704B3477E2}"/>
              </a:ext>
            </a:extLst>
          </p:cNvPr>
          <p:cNvSpPr txBox="1"/>
          <p:nvPr/>
        </p:nvSpPr>
        <p:spPr>
          <a:xfrm>
            <a:off x="562996" y="1625807"/>
            <a:ext cx="1472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u="none" strike="noStrike">
                <a:solidFill>
                  <a:srgbClr val="00B050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中英双语</a:t>
            </a:r>
            <a:endParaRPr lang="zh-CN" altLang="en-US" sz="2400">
              <a:solidFill>
                <a:srgbClr val="00B050"/>
              </a:solidFill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38742A-A6FB-4E8A-60AF-17F7BE3191AE}"/>
              </a:ext>
            </a:extLst>
          </p:cNvPr>
          <p:cNvSpPr txBox="1"/>
          <p:nvPr/>
        </p:nvSpPr>
        <p:spPr>
          <a:xfrm>
            <a:off x="1959429" y="2499054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>
                <a:solidFill>
                  <a:schemeClr val="accent2">
                    <a:lumMod val="75000"/>
                  </a:schemeClr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 </a:t>
            </a:r>
            <a:r>
              <a:rPr lang="en-US" altLang="zh-CN" b="0" i="0" u="none" strike="noStrike">
                <a:solidFill>
                  <a:schemeClr val="accent2">
                    <a:lumMod val="75000"/>
                  </a:schemeClr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62 </a:t>
            </a:r>
            <a:r>
              <a:rPr lang="zh-CN" altLang="en-US" b="0" i="0" u="none" strike="noStrike">
                <a:solidFill>
                  <a:schemeClr val="accent2">
                    <a:lumMod val="75000"/>
                  </a:schemeClr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亿参数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54E5E9-93E1-B08F-859C-F144A58D0D5A}"/>
              </a:ext>
            </a:extLst>
          </p:cNvPr>
          <p:cNvSpPr txBox="1"/>
          <p:nvPr/>
        </p:nvSpPr>
        <p:spPr>
          <a:xfrm>
            <a:off x="944734" y="3452298"/>
            <a:ext cx="2339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>
                <a:solidFill>
                  <a:srgbClr val="7030A0"/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单卡部署 </a:t>
            </a:r>
            <a:r>
              <a:rPr kumimoji="1" lang="en-US" altLang="zh-CN" sz="3200">
                <a:solidFill>
                  <a:srgbClr val="7030A0"/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🔥</a:t>
            </a:r>
            <a:endParaRPr kumimoji="1" lang="zh-CN" altLang="en-US" sz="3200">
              <a:solidFill>
                <a:srgbClr val="7030A0"/>
              </a:solidFill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B43145-986A-2089-1498-616FAA319F8A}"/>
              </a:ext>
            </a:extLst>
          </p:cNvPr>
          <p:cNvSpPr txBox="1"/>
          <p:nvPr/>
        </p:nvSpPr>
        <p:spPr>
          <a:xfrm>
            <a:off x="524896" y="5001360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chemeClr val="accent1">
                    <a:lumMod val="75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最低仅需 </a:t>
            </a:r>
            <a:r>
              <a:rPr kumimoji="1" lang="en-US" altLang="zh-CN" sz="2400">
                <a:solidFill>
                  <a:schemeClr val="accent1">
                    <a:lumMod val="75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6G </a:t>
            </a:r>
            <a:r>
              <a:rPr kumimoji="1" lang="zh-CN" altLang="en-US" sz="2400">
                <a:solidFill>
                  <a:schemeClr val="accent1">
                    <a:lumMod val="75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显存</a:t>
            </a:r>
          </a:p>
        </p:txBody>
      </p:sp>
    </p:spTree>
    <p:extLst>
      <p:ext uri="{BB962C8B-B14F-4D97-AF65-F5344CB8AC3E}">
        <p14:creationId xmlns:p14="http://schemas.microsoft.com/office/powerpoint/2010/main" val="221089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生成例子 </a:t>
            </a:r>
            <a:r>
              <a:rPr lang="en-US" altLang="zh-CN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——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评论比较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8BFBAF0-A8E2-7ABF-D260-F118FA81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9" y="1251857"/>
            <a:ext cx="11463342" cy="492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65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生成例子 </a:t>
            </a:r>
            <a:r>
              <a:rPr lang="en-US" altLang="zh-CN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——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文案写作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C046EE-AB14-4269-A8DF-A603A9937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64" y="1959429"/>
            <a:ext cx="11911862" cy="25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25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生成例子 </a:t>
            </a:r>
            <a:r>
              <a:rPr lang="en-US" altLang="zh-CN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——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lang="en-US" altLang="zh-CN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Bad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lang="en-US" altLang="zh-CN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Case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990A230-C04C-43C5-26CE-F7F108FF3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71" y="1636371"/>
            <a:ext cx="10319657" cy="432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723C201-EAC4-A936-07FB-A06D37B2D91E}"/>
              </a:ext>
            </a:extLst>
          </p:cNvPr>
          <p:cNvSpPr txBox="1"/>
          <p:nvPr/>
        </p:nvSpPr>
        <p:spPr>
          <a:xfrm>
            <a:off x="6455227" y="1333146"/>
            <a:ext cx="5268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i="0" u="none" strike="noStrike">
                <a:solidFill>
                  <a:srgbClr val="FF0000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金子怎么会浮在水上？？？</a:t>
            </a:r>
            <a:endParaRPr lang="en-US" altLang="zh-CN" sz="2800" b="1" i="0" u="none" strike="noStrike">
              <a:solidFill>
                <a:srgbClr val="FF0000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4" name="椭圆形标注 3">
            <a:extLst>
              <a:ext uri="{FF2B5EF4-FFF2-40B4-BE49-F238E27FC236}">
                <a16:creationId xmlns:a16="http://schemas.microsoft.com/office/drawing/2014/main" id="{71A35374-2666-FB9A-102B-C12AD9D44866}"/>
              </a:ext>
            </a:extLst>
          </p:cNvPr>
          <p:cNvSpPr/>
          <p:nvPr/>
        </p:nvSpPr>
        <p:spPr>
          <a:xfrm>
            <a:off x="5998029" y="1012370"/>
            <a:ext cx="5257799" cy="1164773"/>
          </a:xfrm>
          <a:prstGeom prst="wedgeEllipseCallout">
            <a:avLst>
              <a:gd name="adj1" fmla="val -60170"/>
              <a:gd name="adj2" fmla="val 369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43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生成例子 </a:t>
            </a:r>
            <a:r>
              <a:rPr lang="en-US" altLang="zh-CN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——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lang="en-US" altLang="zh-CN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Bad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lang="en-US" altLang="zh-CN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Case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4B15969-F9E4-116C-2DCF-8AAD22D0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2" y="1153887"/>
            <a:ext cx="11412408" cy="151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3514683-B55B-9FB6-103B-3DDAF61C7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15" y="3287569"/>
            <a:ext cx="11074170" cy="288463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5D7D7FA3-7580-2FE6-8FED-9F5768E86460}"/>
              </a:ext>
            </a:extLst>
          </p:cNvPr>
          <p:cNvSpPr/>
          <p:nvPr/>
        </p:nvSpPr>
        <p:spPr>
          <a:xfrm>
            <a:off x="2383971" y="3996460"/>
            <a:ext cx="6945085" cy="733424"/>
          </a:xfrm>
          <a:custGeom>
            <a:avLst/>
            <a:gdLst>
              <a:gd name="connsiteX0" fmla="*/ 0 w 6945085"/>
              <a:gd name="connsiteY0" fmla="*/ 366712 h 733424"/>
              <a:gd name="connsiteX1" fmla="*/ 3472543 w 6945085"/>
              <a:gd name="connsiteY1" fmla="*/ 0 h 733424"/>
              <a:gd name="connsiteX2" fmla="*/ 6945086 w 6945085"/>
              <a:gd name="connsiteY2" fmla="*/ 366712 h 733424"/>
              <a:gd name="connsiteX3" fmla="*/ 3472543 w 6945085"/>
              <a:gd name="connsiteY3" fmla="*/ 733424 h 733424"/>
              <a:gd name="connsiteX4" fmla="*/ 0 w 6945085"/>
              <a:gd name="connsiteY4" fmla="*/ 366712 h 73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45085" h="733424" extrusionOk="0">
                <a:moveTo>
                  <a:pt x="0" y="366712"/>
                </a:moveTo>
                <a:cubicBezTo>
                  <a:pt x="-179375" y="53540"/>
                  <a:pt x="1309459" y="92047"/>
                  <a:pt x="3472543" y="0"/>
                </a:cubicBezTo>
                <a:cubicBezTo>
                  <a:pt x="5441751" y="10816"/>
                  <a:pt x="6889200" y="165960"/>
                  <a:pt x="6945086" y="366712"/>
                </a:cubicBezTo>
                <a:cubicBezTo>
                  <a:pt x="6705605" y="803107"/>
                  <a:pt x="5349859" y="957376"/>
                  <a:pt x="3472543" y="733424"/>
                </a:cubicBezTo>
                <a:cubicBezTo>
                  <a:pt x="1531835" y="720908"/>
                  <a:pt x="48235" y="592288"/>
                  <a:pt x="0" y="366712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9A96CC-7049-DBF3-A1C3-40C6933E2015}"/>
              </a:ext>
            </a:extLst>
          </p:cNvPr>
          <p:cNvSpPr txBox="1"/>
          <p:nvPr/>
        </p:nvSpPr>
        <p:spPr>
          <a:xfrm>
            <a:off x="5736774" y="1228928"/>
            <a:ext cx="134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i="0" u="none" strike="noStrike">
                <a:solidFill>
                  <a:srgbClr val="FF0000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492</a:t>
            </a:r>
            <a:r>
              <a:rPr lang="zh-CN" altLang="en-US" sz="2800" b="1" i="0" u="none" strike="noStrike">
                <a:solidFill>
                  <a:srgbClr val="FF0000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 ！</a:t>
            </a:r>
            <a:endParaRPr lang="en-US" altLang="zh-CN" sz="2800" b="1" i="0" u="none" strike="noStrike">
              <a:solidFill>
                <a:srgbClr val="FF0000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C7386DC-D822-024B-1A0C-4A3491AF6AAF}"/>
              </a:ext>
            </a:extLst>
          </p:cNvPr>
          <p:cNvSpPr/>
          <p:nvPr/>
        </p:nvSpPr>
        <p:spPr>
          <a:xfrm>
            <a:off x="5231633" y="1937659"/>
            <a:ext cx="505141" cy="733424"/>
          </a:xfrm>
          <a:custGeom>
            <a:avLst/>
            <a:gdLst>
              <a:gd name="connsiteX0" fmla="*/ 0 w 505141"/>
              <a:gd name="connsiteY0" fmla="*/ 366712 h 733424"/>
              <a:gd name="connsiteX1" fmla="*/ 252571 w 505141"/>
              <a:gd name="connsiteY1" fmla="*/ 0 h 733424"/>
              <a:gd name="connsiteX2" fmla="*/ 505142 w 505141"/>
              <a:gd name="connsiteY2" fmla="*/ 366712 h 733424"/>
              <a:gd name="connsiteX3" fmla="*/ 252571 w 505141"/>
              <a:gd name="connsiteY3" fmla="*/ 733424 h 733424"/>
              <a:gd name="connsiteX4" fmla="*/ 0 w 505141"/>
              <a:gd name="connsiteY4" fmla="*/ 366712 h 73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141" h="733424" extrusionOk="0">
                <a:moveTo>
                  <a:pt x="0" y="366712"/>
                </a:moveTo>
                <a:cubicBezTo>
                  <a:pt x="-3977" y="161730"/>
                  <a:pt x="84027" y="10904"/>
                  <a:pt x="252571" y="0"/>
                </a:cubicBezTo>
                <a:cubicBezTo>
                  <a:pt x="440995" y="10302"/>
                  <a:pt x="486980" y="164760"/>
                  <a:pt x="505142" y="366712"/>
                </a:cubicBezTo>
                <a:cubicBezTo>
                  <a:pt x="483487" y="590389"/>
                  <a:pt x="387233" y="760118"/>
                  <a:pt x="252571" y="733424"/>
                </a:cubicBezTo>
                <a:cubicBezTo>
                  <a:pt x="77063" y="713718"/>
                  <a:pt x="34850" y="585893"/>
                  <a:pt x="0" y="366712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81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i="0" u="none" strike="noStrike">
                <a:solidFill>
                  <a:srgbClr val="1F2328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ChatGLM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局限性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B4914C-9BCE-DC4A-5BE4-2A002E90CF13}"/>
              </a:ext>
            </a:extLst>
          </p:cNvPr>
          <p:cNvSpPr txBox="1"/>
          <p:nvPr/>
        </p:nvSpPr>
        <p:spPr>
          <a:xfrm>
            <a:off x="1284511" y="1874728"/>
            <a:ext cx="85561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1" i="0" u="none" strike="noStrike">
                <a:solidFill>
                  <a:schemeClr val="accent2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不擅长逻辑类问题</a:t>
            </a:r>
            <a:endParaRPr lang="en-US" altLang="zh-CN" sz="2800" b="1" i="0" u="none" strike="noStrike">
              <a:solidFill>
                <a:schemeClr val="accent2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1" i="0" u="none" strike="noStrike">
                <a:solidFill>
                  <a:schemeClr val="accent2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可能会生成有害、有偏见的内容</a:t>
            </a:r>
            <a:endParaRPr lang="en-US" altLang="zh-CN" sz="2800" b="1" i="0" u="none" strike="noStrike">
              <a:solidFill>
                <a:schemeClr val="accent2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1" i="0" u="none" strike="noStrike">
                <a:solidFill>
                  <a:schemeClr val="accent2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英文能力不足</a:t>
            </a:r>
            <a:endParaRPr lang="en-US" altLang="zh-CN" sz="2800" b="1" i="0" u="none" strike="noStrike">
              <a:solidFill>
                <a:schemeClr val="accent2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b="1" i="0" u="none" strike="noStrike">
                <a:solidFill>
                  <a:schemeClr val="accent2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容易被误导，自我认知差</a:t>
            </a:r>
            <a:endParaRPr lang="en-US" altLang="zh-CN" sz="2800" b="1" i="0" u="none" strike="noStrike">
              <a:solidFill>
                <a:schemeClr val="accent2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85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478970" y="285175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🔗</a:t>
            </a:r>
            <a:r>
              <a:rPr lang="zh-CN" altLang="en-US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 其他的一些开源中文</a:t>
            </a:r>
            <a:r>
              <a:rPr lang="en-US" altLang="zh-CN" sz="3200" b="1">
                <a:solidFill>
                  <a:srgbClr val="1F2328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LLMs</a:t>
            </a:r>
            <a:endParaRPr lang="en-US" altLang="zh-CN" sz="3200" b="1" i="0" u="none" strike="noStrike">
              <a:solidFill>
                <a:srgbClr val="1F2328"/>
              </a:solidFill>
              <a:effectLst/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569840-BE1D-2CCA-DFED-60D9B2DFE9AD}"/>
              </a:ext>
            </a:extLst>
          </p:cNvPr>
          <p:cNvSpPr txBox="1"/>
          <p:nvPr/>
        </p:nvSpPr>
        <p:spPr>
          <a:xfrm>
            <a:off x="631372" y="15135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u="none" strike="noStrike">
                <a:solidFill>
                  <a:srgbClr val="1F2328"/>
                </a:solidFill>
                <a:effectLst/>
                <a:latin typeface="-apple-system"/>
                <a:hlinkClick r:id="rId3"/>
              </a:rPr>
              <a:t>骆驼</a:t>
            </a:r>
            <a:r>
              <a:rPr lang="en-US" altLang="zh-CN" b="1" i="0" u="none" strike="noStrike">
                <a:solidFill>
                  <a:srgbClr val="1F2328"/>
                </a:solidFill>
                <a:effectLst/>
                <a:latin typeface="-apple-system"/>
                <a:hlinkClick r:id="rId3"/>
              </a:rPr>
              <a:t>(Luotuo): Chinese-alpaca-lora</a:t>
            </a:r>
            <a:endParaRPr lang="en-US" altLang="zh-CN" b="1" i="0" u="none" strike="noStrike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21506" name="Picture 2" descr="silk-magic-book">
            <a:extLst>
              <a:ext uri="{FF2B5EF4-FFF2-40B4-BE49-F238E27FC236}">
                <a16:creationId xmlns:a16="http://schemas.microsoft.com/office/drawing/2014/main" id="{132079CC-9031-44DD-EF46-2A98671B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27" y="2056102"/>
            <a:ext cx="1284514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E1AA6503-ECDC-3763-4D15-C2C5464AF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2" y="4353504"/>
            <a:ext cx="1836309" cy="183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636E9F-65BE-8492-A5A7-28CE12FFB8E7}"/>
              </a:ext>
            </a:extLst>
          </p:cNvPr>
          <p:cNvSpPr txBox="1"/>
          <p:nvPr/>
        </p:nvSpPr>
        <p:spPr>
          <a:xfrm>
            <a:off x="631372" y="3984172"/>
            <a:ext cx="139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u="none" strike="noStrike">
                <a:solidFill>
                  <a:srgbClr val="24292F"/>
                </a:solidFill>
                <a:effectLst/>
                <a:latin typeface="-apple-system"/>
                <a:hlinkClick r:id="rId6"/>
              </a:rPr>
              <a:t>ColossalChat</a:t>
            </a:r>
            <a:endParaRPr lang="en-US" altLang="zh-CN" b="1" i="0" u="none" strike="noStrike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F0B3C4-6C6D-2549-9E10-DB6AA03DA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6856" y="3914838"/>
            <a:ext cx="2387600" cy="50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17ED3A-558E-116B-57DD-577587999D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064" y="1482272"/>
            <a:ext cx="1257300" cy="431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06B5323-1AFE-0394-3340-147CB54278AF}"/>
              </a:ext>
            </a:extLst>
          </p:cNvPr>
          <p:cNvSpPr txBox="1"/>
          <p:nvPr/>
        </p:nvSpPr>
        <p:spPr>
          <a:xfrm>
            <a:off x="6585857" y="15135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u="none" strike="noStrike">
                <a:solidFill>
                  <a:srgbClr val="1F2328"/>
                </a:solidFill>
                <a:effectLst/>
                <a:latin typeface="-apple-system"/>
                <a:hlinkClick r:id="rId9"/>
              </a:rPr>
              <a:t>BELLE: Be Everyone's Large Language model Engine</a:t>
            </a:r>
            <a:endParaRPr lang="en-US" altLang="zh-CN" b="1" i="0" u="none" strike="noStrike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CC6427-088C-30F7-ABC9-607B1269C2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0319" y="1967985"/>
            <a:ext cx="1460500" cy="482600"/>
          </a:xfrm>
          <a:prstGeom prst="rect">
            <a:avLst/>
          </a:prstGeom>
        </p:spPr>
      </p:pic>
      <p:pic>
        <p:nvPicPr>
          <p:cNvPr id="21510" name="Picture 6" descr="图片">
            <a:extLst>
              <a:ext uri="{FF2B5EF4-FFF2-40B4-BE49-F238E27FC236}">
                <a16:creationId xmlns:a16="http://schemas.microsoft.com/office/drawing/2014/main" id="{D9471ED9-CA4F-74CE-92C8-C8BF76535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72" y="1931565"/>
            <a:ext cx="1533587" cy="15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DBAEF9E-5785-1381-79F6-24F3D4D2E0C0}"/>
              </a:ext>
            </a:extLst>
          </p:cNvPr>
          <p:cNvSpPr txBox="1"/>
          <p:nvPr/>
        </p:nvSpPr>
        <p:spPr>
          <a:xfrm>
            <a:off x="6727372" y="40262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u="none" strike="noStrike">
                <a:solidFill>
                  <a:srgbClr val="1F2328"/>
                </a:solidFill>
                <a:effectLst/>
                <a:latin typeface="-apple-system"/>
                <a:hlinkClick r:id="rId12"/>
              </a:rPr>
              <a:t>Chinese-ChatLLaMA</a:t>
            </a:r>
            <a:endParaRPr lang="en-US" altLang="zh-CN" b="1" i="0" u="none" strike="noStrike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21512" name="Picture 8" descr="ChatLLaMA：用指令微调训练中文对话大模型">
            <a:extLst>
              <a:ext uri="{FF2B5EF4-FFF2-40B4-BE49-F238E27FC236}">
                <a16:creationId xmlns:a16="http://schemas.microsoft.com/office/drawing/2014/main" id="{42827477-F359-2D87-5ECA-022AE3BA4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772" y="4760210"/>
            <a:ext cx="2177042" cy="10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7EF60EC-51E9-6638-5C43-8ADFE5166B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9819" y="4026250"/>
            <a:ext cx="1460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5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基于</a:t>
            </a:r>
            <a:r>
              <a:rPr kumimoji="1" lang="en-US" altLang="zh-CN" sz="3200" b="1">
                <a:latin typeface="Yuanti SC" panose="02010600040101010101" pitchFamily="2" charset="-122"/>
                <a:ea typeface="Yuanti SC" panose="02010600040101010101" pitchFamily="2" charset="-122"/>
              </a:rPr>
              <a:t>GLM</a:t>
            </a:r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（</a:t>
            </a:r>
            <a:r>
              <a:rPr lang="en-US" altLang="zh-CN" sz="3200" b="1" i="0" u="none" strike="noStrike">
                <a:solidFill>
                  <a:srgbClr val="000000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General Language Model</a:t>
            </a:r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1F044F-9859-65BA-EFF3-C9E3DEC0C363}"/>
              </a:ext>
            </a:extLst>
          </p:cNvPr>
          <p:cNvSpPr txBox="1"/>
          <p:nvPr/>
        </p:nvSpPr>
        <p:spPr>
          <a:xfrm>
            <a:off x="2518096" y="6550223"/>
            <a:ext cx="6633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i="0" u="none" strike="noStrike">
                <a:effectLst/>
                <a:latin typeface="-apple-system"/>
                <a:hlinkClick r:id="rId4"/>
              </a:rPr>
              <a:t>GLM: General Language Model Pretraining with Autoregressive Blank Infilling</a:t>
            </a:r>
            <a:r>
              <a:rPr lang="en-US" altLang="zh-CN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 (ACL 2022)</a:t>
            </a:r>
            <a:endParaRPr kumimoji="1" lang="zh-CN" altLang="en-US" sz="1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4B75B1-1098-671F-758D-FC62136E4930}"/>
              </a:ext>
            </a:extLst>
          </p:cNvPr>
          <p:cNvSpPr txBox="1"/>
          <p:nvPr/>
        </p:nvSpPr>
        <p:spPr>
          <a:xfrm>
            <a:off x="1851460" y="1643390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>
                <a:latin typeface="Yuanti SC" panose="02010600040101010101" pitchFamily="2" charset="-122"/>
                <a:ea typeface="Yuanti SC" panose="02010600040101010101" pitchFamily="2" charset="-122"/>
              </a:rPr>
              <a:t>GLM</a:t>
            </a:r>
            <a:r>
              <a:rPr kumimoji="1" lang="zh-CN" altLang="en-US" sz="2000" b="1">
                <a:latin typeface="Yuanti SC" panose="02010600040101010101" pitchFamily="2" charset="-122"/>
                <a:ea typeface="Yuanti SC" panose="02010600040101010101" pitchFamily="2" charset="-122"/>
              </a:rPr>
              <a:t>出发点是什么？</a:t>
            </a:r>
            <a:endParaRPr kumimoji="1" lang="zh-CN" altLang="en-US" sz="20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4F9C49-9E63-19E6-3F35-49084516BC3C}"/>
              </a:ext>
            </a:extLst>
          </p:cNvPr>
          <p:cNvSpPr txBox="1"/>
          <p:nvPr/>
        </p:nvSpPr>
        <p:spPr>
          <a:xfrm>
            <a:off x="1953060" y="376282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>
                <a:latin typeface="Yuanti SC" panose="02010600040101010101" pitchFamily="2" charset="-122"/>
                <a:ea typeface="Yuanti SC" panose="02010600040101010101" pitchFamily="2" charset="-122"/>
              </a:rPr>
              <a:t>怎么撼动他们的地位？</a:t>
            </a:r>
            <a:endParaRPr kumimoji="1" lang="zh-CN" altLang="en-US" sz="2000"/>
          </a:p>
        </p:txBody>
      </p:sp>
      <p:sp>
        <p:nvSpPr>
          <p:cNvPr id="13" name="圆角矩形标注 12">
            <a:extLst>
              <a:ext uri="{FF2B5EF4-FFF2-40B4-BE49-F238E27FC236}">
                <a16:creationId xmlns:a16="http://schemas.microsoft.com/office/drawing/2014/main" id="{6D367445-1026-7F2A-0849-B26ECEC83D00}"/>
              </a:ext>
            </a:extLst>
          </p:cNvPr>
          <p:cNvSpPr/>
          <p:nvPr/>
        </p:nvSpPr>
        <p:spPr>
          <a:xfrm>
            <a:off x="1654628" y="1476831"/>
            <a:ext cx="2676998" cy="733229"/>
          </a:xfrm>
          <a:prstGeom prst="wedgeRoundRectCallout">
            <a:avLst>
              <a:gd name="adj1" fmla="val -59492"/>
              <a:gd name="adj2" fmla="val 3280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695E3E70-7C4E-0796-97D5-5F96A46ADF17}"/>
              </a:ext>
            </a:extLst>
          </p:cNvPr>
          <p:cNvSpPr/>
          <p:nvPr/>
        </p:nvSpPr>
        <p:spPr>
          <a:xfrm>
            <a:off x="1756227" y="3600700"/>
            <a:ext cx="2946303" cy="733229"/>
          </a:xfrm>
          <a:prstGeom prst="wedgeRoundRectCallout">
            <a:avLst>
              <a:gd name="adj1" fmla="val -59927"/>
              <a:gd name="adj2" fmla="val 3429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7BB561D8-B022-22EF-6DE9-89BB95E63FC0}"/>
              </a:ext>
            </a:extLst>
          </p:cNvPr>
          <p:cNvSpPr/>
          <p:nvPr/>
        </p:nvSpPr>
        <p:spPr>
          <a:xfrm>
            <a:off x="4942113" y="2419793"/>
            <a:ext cx="5714999" cy="733229"/>
          </a:xfrm>
          <a:prstGeom prst="wedgeRoundRectCallout">
            <a:avLst>
              <a:gd name="adj1" fmla="val 54005"/>
              <a:gd name="adj2" fmla="val 35778"/>
              <a:gd name="adj3" fmla="val 16667"/>
            </a:avLst>
          </a:prstGeom>
          <a:solidFill>
            <a:srgbClr val="95E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改变</a:t>
            </a:r>
            <a:r>
              <a:rPr kumimoji="1" lang="en-US" altLang="zh-CN" sz="2400" b="1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GPT</a:t>
            </a:r>
            <a:r>
              <a:rPr kumimoji="1" lang="zh-CN" altLang="en-US" sz="2400" b="1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、</a:t>
            </a:r>
            <a:r>
              <a:rPr kumimoji="1" lang="en-US" altLang="zh-CN" sz="2400" b="1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BERT</a:t>
            </a:r>
            <a:r>
              <a:rPr kumimoji="1" lang="zh-CN" altLang="en-US" sz="2400" b="1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、</a:t>
            </a:r>
            <a:r>
              <a:rPr kumimoji="1" lang="en-US" altLang="zh-CN" sz="2400" b="1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T5</a:t>
            </a:r>
            <a:r>
              <a:rPr kumimoji="1" lang="zh-CN" altLang="en-US" sz="2400" b="1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三分天下的格局</a:t>
            </a:r>
            <a:endParaRPr kumimoji="1" lang="zh-CN" altLang="en-US" sz="2400">
              <a:solidFill>
                <a:schemeClr val="tx1"/>
              </a:solidFill>
            </a:endParaRPr>
          </a:p>
        </p:txBody>
      </p:sp>
      <p:sp>
        <p:nvSpPr>
          <p:cNvPr id="16" name="圆角矩形标注 15">
            <a:extLst>
              <a:ext uri="{FF2B5EF4-FFF2-40B4-BE49-F238E27FC236}">
                <a16:creationId xmlns:a16="http://schemas.microsoft.com/office/drawing/2014/main" id="{59C7CD11-0254-011F-0D8B-1FA9BC7C1604}"/>
              </a:ext>
            </a:extLst>
          </p:cNvPr>
          <p:cNvSpPr/>
          <p:nvPr/>
        </p:nvSpPr>
        <p:spPr>
          <a:xfrm>
            <a:off x="6977742" y="4691977"/>
            <a:ext cx="3777341" cy="1070169"/>
          </a:xfrm>
          <a:prstGeom prst="wedgeRoundRectCallout">
            <a:avLst>
              <a:gd name="adj1" fmla="val 57363"/>
              <a:gd name="adj2" fmla="val 33960"/>
              <a:gd name="adj3" fmla="val 16667"/>
            </a:avLst>
          </a:prstGeom>
          <a:solidFill>
            <a:srgbClr val="95EC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师夷长技以制夷；</a:t>
            </a:r>
            <a:endParaRPr kumimoji="1" lang="en-US" altLang="zh-CN" sz="2400" b="1">
              <a:solidFill>
                <a:schemeClr val="tx1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algn="ctr"/>
            <a:r>
              <a:rPr kumimoji="1" lang="zh-CN" altLang="en-US" sz="2400" b="1">
                <a:solidFill>
                  <a:schemeClr val="tx1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取其精华，弃其糟粕</a:t>
            </a:r>
            <a:endParaRPr kumimoji="1"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43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>
                <a:latin typeface="Yuanti SC" panose="02010600040101010101" pitchFamily="2" charset="-122"/>
                <a:ea typeface="Yuanti SC" panose="02010600040101010101" pitchFamily="2" charset="-122"/>
              </a:rPr>
              <a:t>GLM</a:t>
            </a:r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 竞品分析</a:t>
            </a:r>
            <a:endParaRPr kumimoji="1" lang="zh-CN" altLang="en-US" sz="32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870A13-9648-16A8-72BE-C30E49DC815D}"/>
              </a:ext>
            </a:extLst>
          </p:cNvPr>
          <p:cNvSpPr txBox="1"/>
          <p:nvPr/>
        </p:nvSpPr>
        <p:spPr>
          <a:xfrm>
            <a:off x="568317" y="1394822"/>
            <a:ext cx="514596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accent1">
                    <a:lumMod val="7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结构上：</a:t>
            </a:r>
            <a:endParaRPr kumimoji="1" lang="en-US" altLang="zh-CN" sz="2800" b="1">
              <a:solidFill>
                <a:schemeClr val="accent1">
                  <a:lumMod val="7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sz="2800" b="1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800" b="1">
                <a:latin typeface="Yuanti SC" panose="02010600040101010101" pitchFamily="2" charset="-122"/>
                <a:ea typeface="Yuanti SC" panose="02010600040101010101" pitchFamily="2" charset="-122"/>
              </a:rPr>
              <a:t>	</a:t>
            </a:r>
            <a:r>
              <a:rPr kumimoji="1" lang="zh-CN" altLang="en-US" sz="2800" b="1">
                <a:latin typeface="Yuanti SC" panose="02010600040101010101" pitchFamily="2" charset="-122"/>
                <a:ea typeface="Yuanti SC" panose="02010600040101010101" pitchFamily="2" charset="-122"/>
              </a:rPr>
              <a:t>都是基于</a:t>
            </a:r>
            <a:r>
              <a:rPr kumimoji="1" lang="en-US" altLang="zh-CN" sz="2800" b="1">
                <a:latin typeface="Yuanti SC" panose="02010600040101010101" pitchFamily="2" charset="-122"/>
                <a:ea typeface="Yuanti SC" panose="02010600040101010101" pitchFamily="2" charset="-122"/>
              </a:rPr>
              <a:t> Transformer</a:t>
            </a:r>
            <a:r>
              <a:rPr kumimoji="1" lang="zh-CN" altLang="en-US" sz="2800" b="1">
                <a:latin typeface="Yuanti SC" panose="02010600040101010101" pitchFamily="2" charset="-122"/>
                <a:ea typeface="Yuanti SC" panose="02010600040101010101" pitchFamily="2" charset="-122"/>
              </a:rPr>
              <a:t>；</a:t>
            </a:r>
            <a:endParaRPr kumimoji="1" lang="en-US" altLang="zh-CN" sz="2800" b="1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800" b="1">
                <a:latin typeface="Yuanti SC" panose="02010600040101010101" pitchFamily="2" charset="-122"/>
                <a:ea typeface="Yuanti SC" panose="02010600040101010101" pitchFamily="2" charset="-122"/>
              </a:rPr>
              <a:t>	</a:t>
            </a:r>
            <a:r>
              <a:rPr kumimoji="1" lang="zh-CN" altLang="en-US" sz="2800" b="1">
                <a:latin typeface="Yuanti SC" panose="02010600040101010101" pitchFamily="2" charset="-122"/>
                <a:ea typeface="Yuanti SC" panose="02010600040101010101" pitchFamily="2" charset="-122"/>
              </a:rPr>
              <a:t>主要是注意力方向的区别</a:t>
            </a:r>
            <a:endParaRPr kumimoji="1" lang="zh-CN" altLang="en-US" sz="28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038F6F-17E0-B4EB-37DA-FABB12D0F875}"/>
              </a:ext>
            </a:extLst>
          </p:cNvPr>
          <p:cNvSpPr txBox="1"/>
          <p:nvPr/>
        </p:nvSpPr>
        <p:spPr>
          <a:xfrm>
            <a:off x="568317" y="3541635"/>
            <a:ext cx="102018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accent1">
                    <a:lumMod val="7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训练目标上：</a:t>
            </a:r>
            <a:endParaRPr kumimoji="1" lang="en-US" altLang="zh-CN" sz="2800" b="1">
              <a:solidFill>
                <a:schemeClr val="accent1">
                  <a:lumMod val="7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sz="2800" b="1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800" b="1">
                <a:latin typeface="Yuanti SC" panose="02010600040101010101" pitchFamily="2" charset="-122"/>
                <a:ea typeface="Yuanti SC" panose="02010600040101010101" pitchFamily="2" charset="-122"/>
              </a:rPr>
              <a:t>	GPT </a:t>
            </a:r>
            <a:r>
              <a:rPr kumimoji="1" lang="zh-CN" altLang="en-US" sz="2800" b="1">
                <a:latin typeface="Yuanti SC" panose="02010600040101010101" pitchFamily="2" charset="-122"/>
                <a:ea typeface="Yuanti SC" panose="02010600040101010101" pitchFamily="2" charset="-122"/>
              </a:rPr>
              <a:t>从左到右文本生成（自回归）；</a:t>
            </a:r>
            <a:endParaRPr kumimoji="1" lang="en-US" altLang="zh-CN" sz="2800" b="1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800" b="1">
                <a:latin typeface="Yuanti SC" panose="02010600040101010101" pitchFamily="2" charset="-122"/>
                <a:ea typeface="Yuanti SC" panose="02010600040101010101" pitchFamily="2" charset="-122"/>
              </a:rPr>
              <a:t>	BERT </a:t>
            </a:r>
            <a:r>
              <a:rPr kumimoji="1" lang="zh-CN" altLang="en-US" sz="2800" b="1">
                <a:latin typeface="Yuanti SC" panose="02010600040101010101" pitchFamily="2" charset="-122"/>
                <a:ea typeface="Yuanti SC" panose="02010600040101010101" pitchFamily="2" charset="-122"/>
              </a:rPr>
              <a:t>预测随机被掩码的词（掩码）；</a:t>
            </a:r>
            <a:endParaRPr kumimoji="1" lang="en-US" altLang="zh-CN" sz="2800" b="1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800" b="1">
                <a:latin typeface="Yuanti SC" panose="02010600040101010101" pitchFamily="2" charset="-122"/>
                <a:ea typeface="Yuanti SC" panose="02010600040101010101" pitchFamily="2" charset="-122"/>
              </a:rPr>
              <a:t>	T5 </a:t>
            </a:r>
            <a:r>
              <a:rPr kumimoji="1" lang="zh-CN" altLang="en-US" sz="2800" b="1">
                <a:latin typeface="Yuanti SC" panose="02010600040101010101" pitchFamily="2" charset="-122"/>
                <a:ea typeface="Yuanti SC" panose="02010600040101010101" pitchFamily="2" charset="-122"/>
              </a:rPr>
              <a:t>根据一段文本，从左到右生成另一段文本（条件生成）</a:t>
            </a:r>
            <a:endParaRPr kumimoji="1" lang="zh-CN" altLang="en-US" sz="2800"/>
          </a:p>
        </p:txBody>
      </p:sp>
      <p:pic>
        <p:nvPicPr>
          <p:cNvPr id="1026" name="Picture 2" descr="GPT logo 的图像结果">
            <a:extLst>
              <a:ext uri="{FF2B5EF4-FFF2-40B4-BE49-F238E27FC236}">
                <a16:creationId xmlns:a16="http://schemas.microsoft.com/office/drawing/2014/main" id="{3723EB20-F0F9-C7CC-CAF6-66031A1C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848" y="487904"/>
            <a:ext cx="2440233" cy="139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139D71-19CA-B368-3DCC-444A24E18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160" y="373706"/>
            <a:ext cx="1666103" cy="2171396"/>
          </a:xfrm>
          <a:prstGeom prst="rect">
            <a:avLst/>
          </a:prstGeom>
        </p:spPr>
      </p:pic>
      <p:pic>
        <p:nvPicPr>
          <p:cNvPr id="1028" name="Picture 4" descr="那个屠榜的T5模型，现在可以在中文上玩玩了">
            <a:extLst>
              <a:ext uri="{FF2B5EF4-FFF2-40B4-BE49-F238E27FC236}">
                <a16:creationId xmlns:a16="http://schemas.microsoft.com/office/drawing/2014/main" id="{7844DA08-7586-4E0D-251B-AEDE908F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848" y="2403667"/>
            <a:ext cx="2976045" cy="126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2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340428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取其精华，去其糟粕</a:t>
            </a:r>
            <a:endParaRPr kumimoji="1" lang="zh-CN" altLang="en-US" sz="32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1F044F-9859-65BA-EFF3-C9E3DEC0C363}"/>
              </a:ext>
            </a:extLst>
          </p:cNvPr>
          <p:cNvSpPr txBox="1"/>
          <p:nvPr/>
        </p:nvSpPr>
        <p:spPr>
          <a:xfrm>
            <a:off x="2518096" y="6550223"/>
            <a:ext cx="6633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i="0" u="none" strike="noStrike">
                <a:effectLst/>
                <a:latin typeface="-apple-system"/>
                <a:hlinkClick r:id="rId4"/>
              </a:rPr>
              <a:t>GLM: General Language Model Pretraining with Autoregressive Blank Infilling</a:t>
            </a:r>
            <a:r>
              <a:rPr lang="en-US" altLang="zh-CN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 (ACL 2022)</a:t>
            </a:r>
            <a:endParaRPr kumimoji="1" lang="zh-CN" altLang="en-US" sz="1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A42954-2EC0-9DC3-0E7D-DBF810FD6ACE}"/>
              </a:ext>
            </a:extLst>
          </p:cNvPr>
          <p:cNvSpPr txBox="1"/>
          <p:nvPr/>
        </p:nvSpPr>
        <p:spPr>
          <a:xfrm>
            <a:off x="568317" y="1394822"/>
            <a:ext cx="5057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accent1">
                    <a:lumMod val="7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结构上：</a:t>
            </a:r>
            <a:endParaRPr kumimoji="1" lang="en-US" altLang="zh-CN" sz="2800" b="1">
              <a:solidFill>
                <a:schemeClr val="accent1">
                  <a:lumMod val="7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sz="2800" b="1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800" b="1">
                <a:latin typeface="Yuanti SC" panose="02010600040101010101" pitchFamily="2" charset="-122"/>
                <a:ea typeface="Yuanti SC" panose="02010600040101010101" pitchFamily="2" charset="-122"/>
              </a:rPr>
              <a:t>	</a:t>
            </a:r>
            <a:r>
              <a:rPr kumimoji="1" lang="zh-CN" altLang="en-US" sz="2800" b="1">
                <a:latin typeface="Yuanti SC" panose="02010600040101010101" pitchFamily="2" charset="-122"/>
                <a:ea typeface="Yuanti SC" panose="02010600040101010101" pitchFamily="2" charset="-122"/>
              </a:rPr>
              <a:t>各种方向的注意力都要！</a:t>
            </a:r>
            <a:endParaRPr kumimoji="1" lang="zh-CN" altLang="en-US" sz="28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48A016-CEFB-354E-1A41-B478AD4D026F}"/>
              </a:ext>
            </a:extLst>
          </p:cNvPr>
          <p:cNvSpPr txBox="1"/>
          <p:nvPr/>
        </p:nvSpPr>
        <p:spPr>
          <a:xfrm>
            <a:off x="568317" y="3977065"/>
            <a:ext cx="61350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>
                <a:solidFill>
                  <a:schemeClr val="accent1">
                    <a:lumMod val="75000"/>
                  </a:scheme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训练目标上：</a:t>
            </a:r>
            <a:endParaRPr kumimoji="1" lang="en-US" altLang="zh-CN" sz="2800" b="1">
              <a:solidFill>
                <a:schemeClr val="accent1">
                  <a:lumMod val="75000"/>
                </a:schemeClr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sz="2800" b="1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sz="2800" b="1">
                <a:latin typeface="Yuanti SC" panose="02010600040101010101" pitchFamily="2" charset="-122"/>
                <a:ea typeface="Yuanti SC" panose="02010600040101010101" pitchFamily="2" charset="-122"/>
              </a:rPr>
              <a:t>	</a:t>
            </a:r>
            <a:r>
              <a:rPr kumimoji="1" lang="zh-CN" altLang="en-US" sz="2800" b="1">
                <a:latin typeface="Yuanti SC" panose="02010600040101010101" pitchFamily="2" charset="-122"/>
                <a:ea typeface="Yuanti SC" panose="02010600040101010101" pitchFamily="2" charset="-122"/>
              </a:rPr>
              <a:t>掩码、条件生成、自回归都要！</a:t>
            </a:r>
            <a:endParaRPr kumimoji="1" lang="zh-CN" altLang="en-US" sz="280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883751-015C-225F-1402-2CF32E597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857" y="1113121"/>
            <a:ext cx="3296813" cy="23747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6EBB043-7F74-C9D1-1B1E-A5B4721B30E7}"/>
              </a:ext>
            </a:extLst>
          </p:cNvPr>
          <p:cNvSpPr txBox="1"/>
          <p:nvPr/>
        </p:nvSpPr>
        <p:spPr>
          <a:xfrm>
            <a:off x="1611086" y="28195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自定义</a:t>
            </a:r>
            <a:r>
              <a:rPr kumimoji="1" lang="en-US" altLang="zh-CN" sz="18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Mask </a:t>
            </a:r>
            <a:r>
              <a:rPr kumimoji="1" lang="zh-CN" altLang="en-US" sz="18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矩阵来兼容三种结构</a:t>
            </a:r>
            <a:endParaRPr lang="zh-CN" altLang="en-US">
              <a:solidFill>
                <a:schemeClr val="accent2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54D96F1-E3F6-A18D-E0C6-1A50D12D6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349" y="4258070"/>
            <a:ext cx="5521103" cy="20580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BB68DED-6A67-7697-6358-0F3C3CC53892}"/>
              </a:ext>
            </a:extLst>
          </p:cNvPr>
          <p:cNvSpPr txBox="1"/>
          <p:nvPr/>
        </p:nvSpPr>
        <p:spPr>
          <a:xfrm>
            <a:off x="1611086" y="54115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通过自由组合</a:t>
            </a:r>
            <a:r>
              <a:rPr kumimoji="1" lang="en-US" altLang="zh-CN" sz="18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MASK </a:t>
            </a:r>
            <a:r>
              <a:rPr kumimoji="1" lang="zh-CN" altLang="en-US" sz="1800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和文本来兼容三种任务</a:t>
            </a:r>
            <a:endParaRPr lang="zh-CN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8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340428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这不就是</a:t>
            </a:r>
            <a:r>
              <a:rPr kumimoji="1" lang="en-US" altLang="zh-CN" sz="3200" b="1"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sz="3200" b="1">
                <a:latin typeface="Yuanti SC" panose="02010600040101010101" pitchFamily="2" charset="-122"/>
                <a:ea typeface="Yuanti SC" panose="02010600040101010101" pitchFamily="2" charset="-122"/>
                <a:hlinkClick r:id="rId4"/>
              </a:rPr>
              <a:t>UniLM</a:t>
            </a:r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 ？</a:t>
            </a:r>
            <a:endParaRPr kumimoji="1" lang="zh-CN" altLang="en-US" sz="32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44FF39-7FC6-481A-E77D-B8138FA44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514" y="1106983"/>
            <a:ext cx="7772400" cy="53803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005DB9-8687-120F-6995-94051B6E34D1}"/>
              </a:ext>
            </a:extLst>
          </p:cNvPr>
          <p:cNvSpPr txBox="1"/>
          <p:nvPr/>
        </p:nvSpPr>
        <p:spPr>
          <a:xfrm>
            <a:off x="89807" y="1676582"/>
            <a:ext cx="405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>
                <a:solidFill>
                  <a:schemeClr val="accent6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仅仅是注意力</a:t>
            </a:r>
            <a:r>
              <a:rPr kumimoji="1" lang="en-US" altLang="zh-CN" sz="1800" b="1">
                <a:solidFill>
                  <a:schemeClr val="accent6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Mask </a:t>
            </a:r>
            <a:r>
              <a:rPr kumimoji="1" lang="zh-CN" altLang="en-US" sz="1800" b="1">
                <a:solidFill>
                  <a:schemeClr val="accent6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矩阵上做了融合</a:t>
            </a:r>
            <a:endParaRPr kumimoji="1" lang="en-US" altLang="zh-CN" sz="1800" b="1">
              <a:solidFill>
                <a:schemeClr val="accent6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DC18DB-4049-3B7D-90B5-EEDCB16850B8}"/>
              </a:ext>
            </a:extLst>
          </p:cNvPr>
          <p:cNvSpPr txBox="1"/>
          <p:nvPr/>
        </p:nvSpPr>
        <p:spPr>
          <a:xfrm>
            <a:off x="198664" y="5051154"/>
            <a:ext cx="4210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如果要在条件生成中加入掩码呢？</a:t>
            </a:r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如果要在掩码预测中加入自回归生成呢？</a:t>
            </a:r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	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            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......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EB091104-28B8-1079-F72A-4A659DC780DD}"/>
              </a:ext>
            </a:extLst>
          </p:cNvPr>
          <p:cNvSpPr/>
          <p:nvPr/>
        </p:nvSpPr>
        <p:spPr>
          <a:xfrm>
            <a:off x="1502229" y="2286000"/>
            <a:ext cx="457200" cy="25690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7F4CCB3-76FE-03DA-1D9C-FE07AA154DAB}"/>
                  </a:ext>
                </a:extLst>
              </p:cNvPr>
              <p:cNvSpPr txBox="1"/>
              <p:nvPr/>
            </p:nvSpPr>
            <p:spPr>
              <a:xfrm>
                <a:off x="351064" y="2060556"/>
                <a:ext cx="4057650" cy="618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2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anti SC" panose="02010600040101010101" pitchFamily="2" charset="-12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anti SC" panose="02010600040101010101" pitchFamily="2" charset="-122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sz="32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anti SC" panose="02010600040101010101" pitchFamily="2" charset="-122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zh-CN" sz="32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Yuanti SC" panose="02010600040101010101" pitchFamily="2" charset="-122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kumimoji="1" lang="en-US" altLang="zh-CN" sz="3200" b="1" baseline="30000">
                  <a:solidFill>
                    <a:schemeClr val="accent2"/>
                  </a:solidFill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7F4CCB3-76FE-03DA-1D9C-FE07AA154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64" y="2060556"/>
                <a:ext cx="4057650" cy="618952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5CE3BD8-1AED-966B-F872-04427FA8BAF8}"/>
                  </a:ext>
                </a:extLst>
              </p:cNvPr>
              <p:cNvSpPr txBox="1"/>
              <p:nvPr/>
            </p:nvSpPr>
            <p:spPr>
              <a:xfrm>
                <a:off x="311603" y="4270143"/>
                <a:ext cx="4057650" cy="618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Yuanti SC" panose="02010600040101010101" pitchFamily="2" charset="-12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Yuanti SC" panose="02010600040101010101" pitchFamily="2" charset="-122"/>
                            </a:rPr>
                            <m:t>A</m:t>
                          </m:r>
                        </m:e>
                        <m:sub>
                          <m:r>
                            <a:rPr kumimoji="1" lang="en-US" altLang="zh-CN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Yuanti SC" panose="02010600040101010101" pitchFamily="2" charset="-122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zh-CN" sz="3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Yuanti SC" panose="02010600040101010101" pitchFamily="2" charset="-122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1" lang="en-US" altLang="zh-CN" sz="3200" b="1" baseline="30000">
                  <a:solidFill>
                    <a:schemeClr val="accent2"/>
                  </a:solidFill>
                  <a:latin typeface="Yuanti SC" panose="02010600040101010101" pitchFamily="2" charset="-122"/>
                  <a:ea typeface="Yuanti SC" panose="02010600040101010101" pitchFamily="2" charset="-122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5CE3BD8-1AED-966B-F872-04427FA8B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03" y="4270143"/>
                <a:ext cx="4057650" cy="618952"/>
              </a:xfrm>
              <a:prstGeom prst="rect">
                <a:avLst/>
              </a:prstGeom>
              <a:blipFill>
                <a:blip r:embed="rId7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75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>
                <a:latin typeface="Yuanti SC" panose="02010600040101010101" pitchFamily="2" charset="-122"/>
                <a:ea typeface="Yuanti SC" panose="02010600040101010101" pitchFamily="2" charset="-122"/>
              </a:rPr>
              <a:t>GLM</a:t>
            </a:r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（</a:t>
            </a:r>
            <a:r>
              <a:rPr lang="en-US" altLang="zh-CN" sz="3200" b="1" i="0" u="none" strike="noStrike">
                <a:solidFill>
                  <a:srgbClr val="000000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General Language Model</a:t>
            </a:r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1F044F-9859-65BA-EFF3-C9E3DEC0C363}"/>
              </a:ext>
            </a:extLst>
          </p:cNvPr>
          <p:cNvSpPr txBox="1"/>
          <p:nvPr/>
        </p:nvSpPr>
        <p:spPr>
          <a:xfrm>
            <a:off x="2518096" y="6550223"/>
            <a:ext cx="6633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i="0" u="none" strike="noStrike">
                <a:effectLst/>
                <a:latin typeface="-apple-system"/>
                <a:hlinkClick r:id="rId4"/>
              </a:rPr>
              <a:t>GLM: General Language Model Pretraining with Autoregressive Blank Infilling</a:t>
            </a:r>
            <a:r>
              <a:rPr lang="en-US" altLang="zh-CN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 (ACL 2022)</a:t>
            </a:r>
            <a:endParaRPr kumimoji="1" lang="zh-CN" altLang="en-US" sz="1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04AFE3-E8D3-B8C3-00BA-88D5A9B3B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60" y="1915885"/>
            <a:ext cx="10468644" cy="33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9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>
                <a:latin typeface="Yuanti SC" panose="02010600040101010101" pitchFamily="2" charset="-122"/>
                <a:ea typeface="Yuanti SC" panose="02010600040101010101" pitchFamily="2" charset="-122"/>
              </a:rPr>
              <a:t>GLM</a:t>
            </a:r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（</a:t>
            </a:r>
            <a:r>
              <a:rPr lang="en-US" altLang="zh-CN" sz="3200" b="1" i="0" u="none" strike="noStrike">
                <a:solidFill>
                  <a:srgbClr val="000000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General Language Model</a:t>
            </a:r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1F044F-9859-65BA-EFF3-C9E3DEC0C363}"/>
              </a:ext>
            </a:extLst>
          </p:cNvPr>
          <p:cNvSpPr txBox="1"/>
          <p:nvPr/>
        </p:nvSpPr>
        <p:spPr>
          <a:xfrm>
            <a:off x="2518096" y="6550223"/>
            <a:ext cx="6633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i="0" u="none" strike="noStrike">
                <a:effectLst/>
                <a:latin typeface="-apple-system"/>
                <a:hlinkClick r:id="rId4"/>
              </a:rPr>
              <a:t>GLM: General Language Model Pretraining with Autoregressive Blank Infilling</a:t>
            </a:r>
            <a:r>
              <a:rPr lang="en-US" altLang="zh-CN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 (ACL 2022)</a:t>
            </a:r>
            <a:endParaRPr kumimoji="1" lang="zh-CN" altLang="en-US" sz="1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04AFE3-E8D3-B8C3-00BA-88D5A9B3B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60" y="1915885"/>
            <a:ext cx="10468644" cy="3306689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92FACE5A-ADDB-CA8A-8F23-349BB497A12C}"/>
              </a:ext>
            </a:extLst>
          </p:cNvPr>
          <p:cNvSpPr/>
          <p:nvPr/>
        </p:nvSpPr>
        <p:spPr>
          <a:xfrm>
            <a:off x="4855027" y="3875314"/>
            <a:ext cx="1665515" cy="468086"/>
          </a:xfrm>
          <a:custGeom>
            <a:avLst/>
            <a:gdLst>
              <a:gd name="connsiteX0" fmla="*/ 0 w 1665515"/>
              <a:gd name="connsiteY0" fmla="*/ 78016 h 468086"/>
              <a:gd name="connsiteX1" fmla="*/ 78016 w 1665515"/>
              <a:gd name="connsiteY1" fmla="*/ 0 h 468086"/>
              <a:gd name="connsiteX2" fmla="*/ 611367 w 1665515"/>
              <a:gd name="connsiteY2" fmla="*/ 0 h 468086"/>
              <a:gd name="connsiteX3" fmla="*/ 1099433 w 1665515"/>
              <a:gd name="connsiteY3" fmla="*/ 0 h 468086"/>
              <a:gd name="connsiteX4" fmla="*/ 1587499 w 1665515"/>
              <a:gd name="connsiteY4" fmla="*/ 0 h 468086"/>
              <a:gd name="connsiteX5" fmla="*/ 1665515 w 1665515"/>
              <a:gd name="connsiteY5" fmla="*/ 78016 h 468086"/>
              <a:gd name="connsiteX6" fmla="*/ 1665515 w 1665515"/>
              <a:gd name="connsiteY6" fmla="*/ 390070 h 468086"/>
              <a:gd name="connsiteX7" fmla="*/ 1587499 w 1665515"/>
              <a:gd name="connsiteY7" fmla="*/ 468086 h 468086"/>
              <a:gd name="connsiteX8" fmla="*/ 1114528 w 1665515"/>
              <a:gd name="connsiteY8" fmla="*/ 468086 h 468086"/>
              <a:gd name="connsiteX9" fmla="*/ 611367 w 1665515"/>
              <a:gd name="connsiteY9" fmla="*/ 468086 h 468086"/>
              <a:gd name="connsiteX10" fmla="*/ 78016 w 1665515"/>
              <a:gd name="connsiteY10" fmla="*/ 468086 h 468086"/>
              <a:gd name="connsiteX11" fmla="*/ 0 w 1665515"/>
              <a:gd name="connsiteY11" fmla="*/ 390070 h 468086"/>
              <a:gd name="connsiteX12" fmla="*/ 0 w 1665515"/>
              <a:gd name="connsiteY12" fmla="*/ 78016 h 46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5515" h="468086" extrusionOk="0">
                <a:moveTo>
                  <a:pt x="0" y="78016"/>
                </a:moveTo>
                <a:cubicBezTo>
                  <a:pt x="-7386" y="30373"/>
                  <a:pt x="27399" y="2826"/>
                  <a:pt x="78016" y="0"/>
                </a:cubicBezTo>
                <a:cubicBezTo>
                  <a:pt x="265899" y="-15816"/>
                  <a:pt x="375320" y="2638"/>
                  <a:pt x="611367" y="0"/>
                </a:cubicBezTo>
                <a:cubicBezTo>
                  <a:pt x="847414" y="-2638"/>
                  <a:pt x="903152" y="-4027"/>
                  <a:pt x="1099433" y="0"/>
                </a:cubicBezTo>
                <a:cubicBezTo>
                  <a:pt x="1295714" y="4027"/>
                  <a:pt x="1344561" y="12228"/>
                  <a:pt x="1587499" y="0"/>
                </a:cubicBezTo>
                <a:cubicBezTo>
                  <a:pt x="1629866" y="-2318"/>
                  <a:pt x="1667027" y="29334"/>
                  <a:pt x="1665515" y="78016"/>
                </a:cubicBezTo>
                <a:cubicBezTo>
                  <a:pt x="1667368" y="165518"/>
                  <a:pt x="1667987" y="256727"/>
                  <a:pt x="1665515" y="390070"/>
                </a:cubicBezTo>
                <a:cubicBezTo>
                  <a:pt x="1664888" y="427180"/>
                  <a:pt x="1626700" y="473486"/>
                  <a:pt x="1587499" y="468086"/>
                </a:cubicBezTo>
                <a:cubicBezTo>
                  <a:pt x="1384486" y="475140"/>
                  <a:pt x="1304196" y="471932"/>
                  <a:pt x="1114528" y="468086"/>
                </a:cubicBezTo>
                <a:cubicBezTo>
                  <a:pt x="924860" y="464240"/>
                  <a:pt x="787282" y="465247"/>
                  <a:pt x="611367" y="468086"/>
                </a:cubicBezTo>
                <a:cubicBezTo>
                  <a:pt x="435452" y="470925"/>
                  <a:pt x="205926" y="488697"/>
                  <a:pt x="78016" y="468086"/>
                </a:cubicBezTo>
                <a:cubicBezTo>
                  <a:pt x="39490" y="463579"/>
                  <a:pt x="7111" y="428571"/>
                  <a:pt x="0" y="390070"/>
                </a:cubicBezTo>
                <a:cubicBezTo>
                  <a:pt x="5623" y="307753"/>
                  <a:pt x="3392" y="140843"/>
                  <a:pt x="0" y="78016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1CAFF45-A251-9AF0-D624-771D8871E71C}"/>
              </a:ext>
            </a:extLst>
          </p:cNvPr>
          <p:cNvSpPr/>
          <p:nvPr/>
        </p:nvSpPr>
        <p:spPr>
          <a:xfrm>
            <a:off x="6574971" y="3875314"/>
            <a:ext cx="1665515" cy="468086"/>
          </a:xfrm>
          <a:custGeom>
            <a:avLst/>
            <a:gdLst>
              <a:gd name="connsiteX0" fmla="*/ 0 w 1665515"/>
              <a:gd name="connsiteY0" fmla="*/ 78016 h 468086"/>
              <a:gd name="connsiteX1" fmla="*/ 78016 w 1665515"/>
              <a:gd name="connsiteY1" fmla="*/ 0 h 468086"/>
              <a:gd name="connsiteX2" fmla="*/ 611367 w 1665515"/>
              <a:gd name="connsiteY2" fmla="*/ 0 h 468086"/>
              <a:gd name="connsiteX3" fmla="*/ 1099433 w 1665515"/>
              <a:gd name="connsiteY3" fmla="*/ 0 h 468086"/>
              <a:gd name="connsiteX4" fmla="*/ 1587499 w 1665515"/>
              <a:gd name="connsiteY4" fmla="*/ 0 h 468086"/>
              <a:gd name="connsiteX5" fmla="*/ 1665515 w 1665515"/>
              <a:gd name="connsiteY5" fmla="*/ 78016 h 468086"/>
              <a:gd name="connsiteX6" fmla="*/ 1665515 w 1665515"/>
              <a:gd name="connsiteY6" fmla="*/ 390070 h 468086"/>
              <a:gd name="connsiteX7" fmla="*/ 1587499 w 1665515"/>
              <a:gd name="connsiteY7" fmla="*/ 468086 h 468086"/>
              <a:gd name="connsiteX8" fmla="*/ 1114528 w 1665515"/>
              <a:gd name="connsiteY8" fmla="*/ 468086 h 468086"/>
              <a:gd name="connsiteX9" fmla="*/ 611367 w 1665515"/>
              <a:gd name="connsiteY9" fmla="*/ 468086 h 468086"/>
              <a:gd name="connsiteX10" fmla="*/ 78016 w 1665515"/>
              <a:gd name="connsiteY10" fmla="*/ 468086 h 468086"/>
              <a:gd name="connsiteX11" fmla="*/ 0 w 1665515"/>
              <a:gd name="connsiteY11" fmla="*/ 390070 h 468086"/>
              <a:gd name="connsiteX12" fmla="*/ 0 w 1665515"/>
              <a:gd name="connsiteY12" fmla="*/ 78016 h 46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65515" h="468086" extrusionOk="0">
                <a:moveTo>
                  <a:pt x="0" y="78016"/>
                </a:moveTo>
                <a:cubicBezTo>
                  <a:pt x="-7386" y="30373"/>
                  <a:pt x="27399" y="2826"/>
                  <a:pt x="78016" y="0"/>
                </a:cubicBezTo>
                <a:cubicBezTo>
                  <a:pt x="265899" y="-15816"/>
                  <a:pt x="375320" y="2638"/>
                  <a:pt x="611367" y="0"/>
                </a:cubicBezTo>
                <a:cubicBezTo>
                  <a:pt x="847414" y="-2638"/>
                  <a:pt x="903152" y="-4027"/>
                  <a:pt x="1099433" y="0"/>
                </a:cubicBezTo>
                <a:cubicBezTo>
                  <a:pt x="1295714" y="4027"/>
                  <a:pt x="1344561" y="12228"/>
                  <a:pt x="1587499" y="0"/>
                </a:cubicBezTo>
                <a:cubicBezTo>
                  <a:pt x="1629866" y="-2318"/>
                  <a:pt x="1667027" y="29334"/>
                  <a:pt x="1665515" y="78016"/>
                </a:cubicBezTo>
                <a:cubicBezTo>
                  <a:pt x="1667368" y="165518"/>
                  <a:pt x="1667987" y="256727"/>
                  <a:pt x="1665515" y="390070"/>
                </a:cubicBezTo>
                <a:cubicBezTo>
                  <a:pt x="1664888" y="427180"/>
                  <a:pt x="1626700" y="473486"/>
                  <a:pt x="1587499" y="468086"/>
                </a:cubicBezTo>
                <a:cubicBezTo>
                  <a:pt x="1384486" y="475140"/>
                  <a:pt x="1304196" y="471932"/>
                  <a:pt x="1114528" y="468086"/>
                </a:cubicBezTo>
                <a:cubicBezTo>
                  <a:pt x="924860" y="464240"/>
                  <a:pt x="787282" y="465247"/>
                  <a:pt x="611367" y="468086"/>
                </a:cubicBezTo>
                <a:cubicBezTo>
                  <a:pt x="435452" y="470925"/>
                  <a:pt x="205926" y="488697"/>
                  <a:pt x="78016" y="468086"/>
                </a:cubicBezTo>
                <a:cubicBezTo>
                  <a:pt x="39490" y="463579"/>
                  <a:pt x="7111" y="428571"/>
                  <a:pt x="0" y="390070"/>
                </a:cubicBezTo>
                <a:cubicBezTo>
                  <a:pt x="5623" y="307753"/>
                  <a:pt x="3392" y="140843"/>
                  <a:pt x="0" y="78016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E91889-A669-0184-7CCC-A5F98F0EA585}"/>
              </a:ext>
            </a:extLst>
          </p:cNvPr>
          <p:cNvSpPr txBox="1"/>
          <p:nvPr/>
        </p:nvSpPr>
        <p:spPr>
          <a:xfrm>
            <a:off x="8384722" y="192516"/>
            <a:ext cx="4210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Part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中的词彼此可见    （类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BERT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Part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B 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中的词单向可见    （类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GPT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Part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B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可见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Part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            （类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T5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52C9BA-6D27-27F6-C837-B630FCDF5BDC}"/>
              </a:ext>
            </a:extLst>
          </p:cNvPr>
          <p:cNvSpPr txBox="1"/>
          <p:nvPr/>
        </p:nvSpPr>
        <p:spPr>
          <a:xfrm>
            <a:off x="4626425" y="5842044"/>
            <a:ext cx="1828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Encoder</a:t>
            </a:r>
            <a:r>
              <a:rPr lang="zh-CN" altLang="en-US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lang="en-US" altLang="zh-CN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Input</a:t>
            </a:r>
            <a:endParaRPr lang="zh-CN" altLang="en-US" b="1">
              <a:solidFill>
                <a:srgbClr val="0070C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9700F9-F553-B477-A6A7-64968466F51C}"/>
              </a:ext>
            </a:extLst>
          </p:cNvPr>
          <p:cNvSpPr txBox="1"/>
          <p:nvPr/>
        </p:nvSpPr>
        <p:spPr>
          <a:xfrm>
            <a:off x="6955971" y="5861642"/>
            <a:ext cx="1828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Decoder</a:t>
            </a:r>
            <a:r>
              <a:rPr lang="zh-CN" altLang="en-US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lang="en-US" altLang="zh-CN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Input</a:t>
            </a:r>
            <a:endParaRPr lang="zh-CN" altLang="en-US" b="1">
              <a:solidFill>
                <a:srgbClr val="0070C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EA5A6E9-EDDD-A7CF-5498-A28BE9FF8C21}"/>
              </a:ext>
            </a:extLst>
          </p:cNvPr>
          <p:cNvCxnSpPr>
            <a:cxnSpLocks/>
          </p:cNvCxnSpPr>
          <p:nvPr/>
        </p:nvCxnSpPr>
        <p:spPr>
          <a:xfrm flipH="1">
            <a:off x="5344886" y="4441371"/>
            <a:ext cx="342898" cy="140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9B8DE3F-C8A1-3F43-62E7-4D48F107A8FD}"/>
              </a:ext>
            </a:extLst>
          </p:cNvPr>
          <p:cNvCxnSpPr/>
          <p:nvPr/>
        </p:nvCxnSpPr>
        <p:spPr>
          <a:xfrm>
            <a:off x="7239000" y="4441371"/>
            <a:ext cx="381000" cy="140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BFBCE02-8045-1595-B3FF-B031F0671DA2}"/>
              </a:ext>
            </a:extLst>
          </p:cNvPr>
          <p:cNvSpPr/>
          <p:nvPr/>
        </p:nvSpPr>
        <p:spPr>
          <a:xfrm>
            <a:off x="6520542" y="2128156"/>
            <a:ext cx="908958" cy="468086"/>
          </a:xfrm>
          <a:custGeom>
            <a:avLst/>
            <a:gdLst>
              <a:gd name="connsiteX0" fmla="*/ 0 w 908958"/>
              <a:gd name="connsiteY0" fmla="*/ 78016 h 468086"/>
              <a:gd name="connsiteX1" fmla="*/ 78016 w 908958"/>
              <a:gd name="connsiteY1" fmla="*/ 0 h 468086"/>
              <a:gd name="connsiteX2" fmla="*/ 469538 w 908958"/>
              <a:gd name="connsiteY2" fmla="*/ 0 h 468086"/>
              <a:gd name="connsiteX3" fmla="*/ 830942 w 908958"/>
              <a:gd name="connsiteY3" fmla="*/ 0 h 468086"/>
              <a:gd name="connsiteX4" fmla="*/ 908958 w 908958"/>
              <a:gd name="connsiteY4" fmla="*/ 78016 h 468086"/>
              <a:gd name="connsiteX5" fmla="*/ 908958 w 908958"/>
              <a:gd name="connsiteY5" fmla="*/ 390070 h 468086"/>
              <a:gd name="connsiteX6" fmla="*/ 830942 w 908958"/>
              <a:gd name="connsiteY6" fmla="*/ 468086 h 468086"/>
              <a:gd name="connsiteX7" fmla="*/ 454479 w 908958"/>
              <a:gd name="connsiteY7" fmla="*/ 468086 h 468086"/>
              <a:gd name="connsiteX8" fmla="*/ 78016 w 908958"/>
              <a:gd name="connsiteY8" fmla="*/ 468086 h 468086"/>
              <a:gd name="connsiteX9" fmla="*/ 0 w 908958"/>
              <a:gd name="connsiteY9" fmla="*/ 390070 h 468086"/>
              <a:gd name="connsiteX10" fmla="*/ 0 w 908958"/>
              <a:gd name="connsiteY10" fmla="*/ 78016 h 46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8958" h="468086" extrusionOk="0">
                <a:moveTo>
                  <a:pt x="0" y="78016"/>
                </a:moveTo>
                <a:cubicBezTo>
                  <a:pt x="-7386" y="30373"/>
                  <a:pt x="27399" y="2826"/>
                  <a:pt x="78016" y="0"/>
                </a:cubicBezTo>
                <a:cubicBezTo>
                  <a:pt x="231324" y="-4992"/>
                  <a:pt x="320344" y="6089"/>
                  <a:pt x="469538" y="0"/>
                </a:cubicBezTo>
                <a:cubicBezTo>
                  <a:pt x="618732" y="-6089"/>
                  <a:pt x="694735" y="-9063"/>
                  <a:pt x="830942" y="0"/>
                </a:cubicBezTo>
                <a:cubicBezTo>
                  <a:pt x="869674" y="-2383"/>
                  <a:pt x="912778" y="36754"/>
                  <a:pt x="908958" y="78016"/>
                </a:cubicBezTo>
                <a:cubicBezTo>
                  <a:pt x="915002" y="222630"/>
                  <a:pt x="902965" y="285773"/>
                  <a:pt x="908958" y="390070"/>
                </a:cubicBezTo>
                <a:cubicBezTo>
                  <a:pt x="912602" y="427227"/>
                  <a:pt x="873205" y="468810"/>
                  <a:pt x="830942" y="468086"/>
                </a:cubicBezTo>
                <a:cubicBezTo>
                  <a:pt x="700959" y="453671"/>
                  <a:pt x="543429" y="464335"/>
                  <a:pt x="454479" y="468086"/>
                </a:cubicBezTo>
                <a:cubicBezTo>
                  <a:pt x="365529" y="471837"/>
                  <a:pt x="216880" y="461414"/>
                  <a:pt x="78016" y="468086"/>
                </a:cubicBezTo>
                <a:cubicBezTo>
                  <a:pt x="26799" y="467621"/>
                  <a:pt x="866" y="430783"/>
                  <a:pt x="0" y="390070"/>
                </a:cubicBezTo>
                <a:cubicBezTo>
                  <a:pt x="-3899" y="252390"/>
                  <a:pt x="-13723" y="149587"/>
                  <a:pt x="0" y="78016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126236D-1BFD-5389-E543-20FFBB649321}"/>
              </a:ext>
            </a:extLst>
          </p:cNvPr>
          <p:cNvSpPr/>
          <p:nvPr/>
        </p:nvSpPr>
        <p:spPr>
          <a:xfrm>
            <a:off x="7429500" y="2128156"/>
            <a:ext cx="604157" cy="468086"/>
          </a:xfrm>
          <a:custGeom>
            <a:avLst/>
            <a:gdLst>
              <a:gd name="connsiteX0" fmla="*/ 0 w 604157"/>
              <a:gd name="connsiteY0" fmla="*/ 78016 h 468086"/>
              <a:gd name="connsiteX1" fmla="*/ 78016 w 604157"/>
              <a:gd name="connsiteY1" fmla="*/ 0 h 468086"/>
              <a:gd name="connsiteX2" fmla="*/ 526141 w 604157"/>
              <a:gd name="connsiteY2" fmla="*/ 0 h 468086"/>
              <a:gd name="connsiteX3" fmla="*/ 604157 w 604157"/>
              <a:gd name="connsiteY3" fmla="*/ 78016 h 468086"/>
              <a:gd name="connsiteX4" fmla="*/ 604157 w 604157"/>
              <a:gd name="connsiteY4" fmla="*/ 390070 h 468086"/>
              <a:gd name="connsiteX5" fmla="*/ 526141 w 604157"/>
              <a:gd name="connsiteY5" fmla="*/ 468086 h 468086"/>
              <a:gd name="connsiteX6" fmla="*/ 78016 w 604157"/>
              <a:gd name="connsiteY6" fmla="*/ 468086 h 468086"/>
              <a:gd name="connsiteX7" fmla="*/ 0 w 604157"/>
              <a:gd name="connsiteY7" fmla="*/ 390070 h 468086"/>
              <a:gd name="connsiteX8" fmla="*/ 0 w 604157"/>
              <a:gd name="connsiteY8" fmla="*/ 78016 h 46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157" h="468086" extrusionOk="0">
                <a:moveTo>
                  <a:pt x="0" y="78016"/>
                </a:moveTo>
                <a:cubicBezTo>
                  <a:pt x="-7386" y="30373"/>
                  <a:pt x="27399" y="2826"/>
                  <a:pt x="78016" y="0"/>
                </a:cubicBezTo>
                <a:cubicBezTo>
                  <a:pt x="270254" y="18699"/>
                  <a:pt x="344512" y="-18470"/>
                  <a:pt x="526141" y="0"/>
                </a:cubicBezTo>
                <a:cubicBezTo>
                  <a:pt x="565154" y="-3099"/>
                  <a:pt x="602405" y="38524"/>
                  <a:pt x="604157" y="78016"/>
                </a:cubicBezTo>
                <a:cubicBezTo>
                  <a:pt x="594982" y="229835"/>
                  <a:pt x="619460" y="241721"/>
                  <a:pt x="604157" y="390070"/>
                </a:cubicBezTo>
                <a:cubicBezTo>
                  <a:pt x="606551" y="428231"/>
                  <a:pt x="563478" y="467205"/>
                  <a:pt x="526141" y="468086"/>
                </a:cubicBezTo>
                <a:cubicBezTo>
                  <a:pt x="362121" y="460736"/>
                  <a:pt x="263312" y="477122"/>
                  <a:pt x="78016" y="468086"/>
                </a:cubicBezTo>
                <a:cubicBezTo>
                  <a:pt x="31952" y="473011"/>
                  <a:pt x="-5960" y="426244"/>
                  <a:pt x="0" y="390070"/>
                </a:cubicBezTo>
                <a:cubicBezTo>
                  <a:pt x="-8247" y="325529"/>
                  <a:pt x="-12231" y="206206"/>
                  <a:pt x="0" y="78016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0D5191-1DA4-3A82-970C-68CAA0326EBF}"/>
              </a:ext>
            </a:extLst>
          </p:cNvPr>
          <p:cNvSpPr txBox="1"/>
          <p:nvPr/>
        </p:nvSpPr>
        <p:spPr>
          <a:xfrm>
            <a:off x="3858982" y="1300512"/>
            <a:ext cx="1828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类 </a:t>
            </a:r>
            <a:r>
              <a:rPr lang="en-US" altLang="zh-CN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T5 </a:t>
            </a:r>
            <a:r>
              <a:rPr lang="zh-CN" altLang="en-US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模型生成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C3A3BD-EFB9-FCBF-5ED3-765AE4C5BD08}"/>
              </a:ext>
            </a:extLst>
          </p:cNvPr>
          <p:cNvSpPr txBox="1"/>
          <p:nvPr/>
        </p:nvSpPr>
        <p:spPr>
          <a:xfrm>
            <a:off x="6008914" y="868403"/>
            <a:ext cx="204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类 </a:t>
            </a:r>
            <a:r>
              <a:rPr lang="en-US" altLang="zh-CN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BERT</a:t>
            </a:r>
            <a:r>
              <a:rPr lang="zh-CN" altLang="en-US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掩码预测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CD8EA9C-41E8-C3D0-EF1D-55886611A260}"/>
              </a:ext>
            </a:extLst>
          </p:cNvPr>
          <p:cNvCxnSpPr/>
          <p:nvPr/>
        </p:nvCxnSpPr>
        <p:spPr>
          <a:xfrm flipH="1" flipV="1">
            <a:off x="5344886" y="1669844"/>
            <a:ext cx="1447800" cy="45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A8C7739-2410-3943-CDF7-E39C8149A6DC}"/>
              </a:ext>
            </a:extLst>
          </p:cNvPr>
          <p:cNvCxnSpPr/>
          <p:nvPr/>
        </p:nvCxnSpPr>
        <p:spPr>
          <a:xfrm flipH="1" flipV="1">
            <a:off x="7407728" y="1300512"/>
            <a:ext cx="212272" cy="74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3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9CB0DE-9FFA-B1AC-3C8D-7959C0DE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95943"/>
            <a:ext cx="1760765" cy="5869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7B2C9C-8036-2658-20E0-584608A763DF}"/>
              </a:ext>
            </a:extLst>
          </p:cNvPr>
          <p:cNvSpPr txBox="1"/>
          <p:nvPr/>
        </p:nvSpPr>
        <p:spPr>
          <a:xfrm>
            <a:off x="2253342" y="198090"/>
            <a:ext cx="8403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>
                <a:latin typeface="Yuanti SC" panose="02010600040101010101" pitchFamily="2" charset="-122"/>
                <a:ea typeface="Yuanti SC" panose="02010600040101010101" pitchFamily="2" charset="-122"/>
              </a:rPr>
              <a:t>GLM</a:t>
            </a:r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（</a:t>
            </a:r>
            <a:r>
              <a:rPr lang="en-US" altLang="zh-CN" sz="3200" b="1" i="0" u="none" strike="noStrike">
                <a:solidFill>
                  <a:srgbClr val="000000"/>
                </a:solidFill>
                <a:effectLst/>
                <a:latin typeface="Yuanti SC" panose="02010600040101010101" pitchFamily="2" charset="-122"/>
                <a:ea typeface="Yuanti SC" panose="02010600040101010101" pitchFamily="2" charset="-122"/>
              </a:rPr>
              <a:t>General Language Model</a:t>
            </a:r>
            <a:r>
              <a:rPr kumimoji="1" lang="zh-CN" altLang="en-US" sz="3200" b="1"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1F044F-9859-65BA-EFF3-C9E3DEC0C363}"/>
              </a:ext>
            </a:extLst>
          </p:cNvPr>
          <p:cNvSpPr txBox="1"/>
          <p:nvPr/>
        </p:nvSpPr>
        <p:spPr>
          <a:xfrm>
            <a:off x="2518096" y="6550223"/>
            <a:ext cx="6633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i="0" u="none" strike="noStrike">
                <a:effectLst/>
                <a:latin typeface="-apple-system"/>
                <a:hlinkClick r:id="rId4"/>
              </a:rPr>
              <a:t>GLM: General Language Model Pretraining with Autoregressive Blank Infilling</a:t>
            </a:r>
            <a:r>
              <a:rPr lang="en-US" altLang="zh-CN" sz="1400" b="0" i="0" u="none" strike="noStrike">
                <a:solidFill>
                  <a:srgbClr val="1F2328"/>
                </a:solidFill>
                <a:effectLst/>
                <a:latin typeface="-apple-system"/>
              </a:rPr>
              <a:t> (ACL 2022)</a:t>
            </a:r>
            <a:endParaRPr kumimoji="1" lang="zh-CN" altLang="en-US" sz="1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04AFE3-E8D3-B8C3-00BA-88D5A9B3B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60" y="1915885"/>
            <a:ext cx="10468644" cy="3306689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92FACE5A-ADDB-CA8A-8F23-349BB497A12C}"/>
              </a:ext>
            </a:extLst>
          </p:cNvPr>
          <p:cNvSpPr/>
          <p:nvPr/>
        </p:nvSpPr>
        <p:spPr>
          <a:xfrm>
            <a:off x="5312228" y="3868481"/>
            <a:ext cx="2754085" cy="468086"/>
          </a:xfrm>
          <a:custGeom>
            <a:avLst/>
            <a:gdLst>
              <a:gd name="connsiteX0" fmla="*/ 0 w 2754085"/>
              <a:gd name="connsiteY0" fmla="*/ 78016 h 468086"/>
              <a:gd name="connsiteX1" fmla="*/ 78016 w 2754085"/>
              <a:gd name="connsiteY1" fmla="*/ 0 h 468086"/>
              <a:gd name="connsiteX2" fmla="*/ 753510 w 2754085"/>
              <a:gd name="connsiteY2" fmla="*/ 0 h 468086"/>
              <a:gd name="connsiteX3" fmla="*/ 1351062 w 2754085"/>
              <a:gd name="connsiteY3" fmla="*/ 0 h 468086"/>
              <a:gd name="connsiteX4" fmla="*/ 2052536 w 2754085"/>
              <a:gd name="connsiteY4" fmla="*/ 0 h 468086"/>
              <a:gd name="connsiteX5" fmla="*/ 2676069 w 2754085"/>
              <a:gd name="connsiteY5" fmla="*/ 0 h 468086"/>
              <a:gd name="connsiteX6" fmla="*/ 2754085 w 2754085"/>
              <a:gd name="connsiteY6" fmla="*/ 78016 h 468086"/>
              <a:gd name="connsiteX7" fmla="*/ 2754085 w 2754085"/>
              <a:gd name="connsiteY7" fmla="*/ 390070 h 468086"/>
              <a:gd name="connsiteX8" fmla="*/ 2676069 w 2754085"/>
              <a:gd name="connsiteY8" fmla="*/ 468086 h 468086"/>
              <a:gd name="connsiteX9" fmla="*/ 1974595 w 2754085"/>
              <a:gd name="connsiteY9" fmla="*/ 468086 h 468086"/>
              <a:gd name="connsiteX10" fmla="*/ 1299101 w 2754085"/>
              <a:gd name="connsiteY10" fmla="*/ 468086 h 468086"/>
              <a:gd name="connsiteX11" fmla="*/ 701549 w 2754085"/>
              <a:gd name="connsiteY11" fmla="*/ 468086 h 468086"/>
              <a:gd name="connsiteX12" fmla="*/ 78016 w 2754085"/>
              <a:gd name="connsiteY12" fmla="*/ 468086 h 468086"/>
              <a:gd name="connsiteX13" fmla="*/ 0 w 2754085"/>
              <a:gd name="connsiteY13" fmla="*/ 390070 h 468086"/>
              <a:gd name="connsiteX14" fmla="*/ 0 w 2754085"/>
              <a:gd name="connsiteY14" fmla="*/ 78016 h 46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4085" h="468086" fill="none" extrusionOk="0">
                <a:moveTo>
                  <a:pt x="0" y="78016"/>
                </a:moveTo>
                <a:cubicBezTo>
                  <a:pt x="-2463" y="29908"/>
                  <a:pt x="35559" y="-8515"/>
                  <a:pt x="78016" y="0"/>
                </a:cubicBezTo>
                <a:cubicBezTo>
                  <a:pt x="257444" y="607"/>
                  <a:pt x="448931" y="10578"/>
                  <a:pt x="753510" y="0"/>
                </a:cubicBezTo>
                <a:cubicBezTo>
                  <a:pt x="1058089" y="-10578"/>
                  <a:pt x="1135759" y="5285"/>
                  <a:pt x="1351062" y="0"/>
                </a:cubicBezTo>
                <a:cubicBezTo>
                  <a:pt x="1566365" y="-5285"/>
                  <a:pt x="1803925" y="16675"/>
                  <a:pt x="2052536" y="0"/>
                </a:cubicBezTo>
                <a:cubicBezTo>
                  <a:pt x="2301147" y="-16675"/>
                  <a:pt x="2433501" y="22352"/>
                  <a:pt x="2676069" y="0"/>
                </a:cubicBezTo>
                <a:cubicBezTo>
                  <a:pt x="2721779" y="5194"/>
                  <a:pt x="2748181" y="38043"/>
                  <a:pt x="2754085" y="78016"/>
                </a:cubicBezTo>
                <a:cubicBezTo>
                  <a:pt x="2745145" y="187267"/>
                  <a:pt x="2769604" y="319468"/>
                  <a:pt x="2754085" y="390070"/>
                </a:cubicBezTo>
                <a:cubicBezTo>
                  <a:pt x="2754958" y="430473"/>
                  <a:pt x="2720243" y="469262"/>
                  <a:pt x="2676069" y="468086"/>
                </a:cubicBezTo>
                <a:cubicBezTo>
                  <a:pt x="2428888" y="447991"/>
                  <a:pt x="2282066" y="495866"/>
                  <a:pt x="1974595" y="468086"/>
                </a:cubicBezTo>
                <a:cubicBezTo>
                  <a:pt x="1667124" y="440306"/>
                  <a:pt x="1434271" y="449968"/>
                  <a:pt x="1299101" y="468086"/>
                </a:cubicBezTo>
                <a:cubicBezTo>
                  <a:pt x="1163931" y="486204"/>
                  <a:pt x="831244" y="439103"/>
                  <a:pt x="701549" y="468086"/>
                </a:cubicBezTo>
                <a:cubicBezTo>
                  <a:pt x="571854" y="497069"/>
                  <a:pt x="235445" y="445410"/>
                  <a:pt x="78016" y="468086"/>
                </a:cubicBezTo>
                <a:cubicBezTo>
                  <a:pt x="31670" y="471385"/>
                  <a:pt x="-633" y="434511"/>
                  <a:pt x="0" y="390070"/>
                </a:cubicBezTo>
                <a:cubicBezTo>
                  <a:pt x="-5281" y="319202"/>
                  <a:pt x="5212" y="191650"/>
                  <a:pt x="0" y="78016"/>
                </a:cubicBezTo>
                <a:close/>
              </a:path>
              <a:path w="2754085" h="468086" stroke="0" extrusionOk="0">
                <a:moveTo>
                  <a:pt x="0" y="78016"/>
                </a:moveTo>
                <a:cubicBezTo>
                  <a:pt x="-7386" y="30373"/>
                  <a:pt x="27399" y="2826"/>
                  <a:pt x="78016" y="0"/>
                </a:cubicBezTo>
                <a:cubicBezTo>
                  <a:pt x="343129" y="2607"/>
                  <a:pt x="483653" y="-29972"/>
                  <a:pt x="779490" y="0"/>
                </a:cubicBezTo>
                <a:cubicBezTo>
                  <a:pt x="1075327" y="29972"/>
                  <a:pt x="1270464" y="12669"/>
                  <a:pt x="1403023" y="0"/>
                </a:cubicBezTo>
                <a:cubicBezTo>
                  <a:pt x="1535582" y="-12669"/>
                  <a:pt x="1814883" y="16018"/>
                  <a:pt x="2000575" y="0"/>
                </a:cubicBezTo>
                <a:cubicBezTo>
                  <a:pt x="2186267" y="-16018"/>
                  <a:pt x="2511727" y="-10267"/>
                  <a:pt x="2676069" y="0"/>
                </a:cubicBezTo>
                <a:cubicBezTo>
                  <a:pt x="2721550" y="-4926"/>
                  <a:pt x="2748335" y="34048"/>
                  <a:pt x="2754085" y="78016"/>
                </a:cubicBezTo>
                <a:cubicBezTo>
                  <a:pt x="2749395" y="153211"/>
                  <a:pt x="2767618" y="252628"/>
                  <a:pt x="2754085" y="390070"/>
                </a:cubicBezTo>
                <a:cubicBezTo>
                  <a:pt x="2751108" y="438082"/>
                  <a:pt x="2713196" y="461173"/>
                  <a:pt x="2676069" y="468086"/>
                </a:cubicBezTo>
                <a:cubicBezTo>
                  <a:pt x="2454753" y="468412"/>
                  <a:pt x="2230085" y="457630"/>
                  <a:pt x="2078517" y="468086"/>
                </a:cubicBezTo>
                <a:cubicBezTo>
                  <a:pt x="1926949" y="478542"/>
                  <a:pt x="1593177" y="483152"/>
                  <a:pt x="1429004" y="468086"/>
                </a:cubicBezTo>
                <a:cubicBezTo>
                  <a:pt x="1264831" y="453020"/>
                  <a:pt x="981476" y="478880"/>
                  <a:pt x="805471" y="468086"/>
                </a:cubicBezTo>
                <a:cubicBezTo>
                  <a:pt x="629466" y="457292"/>
                  <a:pt x="286411" y="471074"/>
                  <a:pt x="78016" y="468086"/>
                </a:cubicBezTo>
                <a:cubicBezTo>
                  <a:pt x="41314" y="460159"/>
                  <a:pt x="-3813" y="431683"/>
                  <a:pt x="0" y="390070"/>
                </a:cubicBezTo>
                <a:cubicBezTo>
                  <a:pt x="-7175" y="249532"/>
                  <a:pt x="12378" y="228190"/>
                  <a:pt x="0" y="78016"/>
                </a:cubicBezTo>
                <a:close/>
              </a:path>
            </a:pathLst>
          </a:custGeom>
          <a:solidFill>
            <a:srgbClr val="FFFBD8"/>
          </a:solidFill>
          <a:ln w="412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Yuanti SC" panose="02010600040101010101" pitchFamily="2" charset="-122"/>
                <a:ea typeface="Yuanti SC" panose="02010600040101010101" pitchFamily="2" charset="-122"/>
              </a:rPr>
              <a:t>[M]</a:t>
            </a:r>
            <a:endParaRPr kumimoji="1" lang="zh-CN" altLang="en-US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E91889-A669-0184-7CCC-A5F98F0EA585}"/>
              </a:ext>
            </a:extLst>
          </p:cNvPr>
          <p:cNvSpPr txBox="1"/>
          <p:nvPr/>
        </p:nvSpPr>
        <p:spPr>
          <a:xfrm>
            <a:off x="8384722" y="192516"/>
            <a:ext cx="4210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Part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中的词彼此可见    （类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BERT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Part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B 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中的词单向可见    （类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GPT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Part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B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可见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Part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A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            （类</a:t>
            </a:r>
            <a:r>
              <a:rPr kumimoji="1" lang="en-US" altLang="zh-CN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T5</a:t>
            </a:r>
            <a:r>
              <a:rPr kumimoji="1" lang="zh-CN" altLang="en-US" b="1">
                <a:solidFill>
                  <a:schemeClr val="accent2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）</a:t>
            </a:r>
            <a:endParaRPr kumimoji="1" lang="en-US" altLang="zh-CN" b="1">
              <a:solidFill>
                <a:schemeClr val="accent2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CBD2FF9-7699-9CBD-08C8-AADCDE4A0DAB}"/>
              </a:ext>
            </a:extLst>
          </p:cNvPr>
          <p:cNvSpPr/>
          <p:nvPr/>
        </p:nvSpPr>
        <p:spPr>
          <a:xfrm>
            <a:off x="4855027" y="3875314"/>
            <a:ext cx="3331030" cy="468086"/>
          </a:xfrm>
          <a:custGeom>
            <a:avLst/>
            <a:gdLst>
              <a:gd name="connsiteX0" fmla="*/ 0 w 3331030"/>
              <a:gd name="connsiteY0" fmla="*/ 78016 h 468086"/>
              <a:gd name="connsiteX1" fmla="*/ 78016 w 3331030"/>
              <a:gd name="connsiteY1" fmla="*/ 0 h 468086"/>
              <a:gd name="connsiteX2" fmla="*/ 776516 w 3331030"/>
              <a:gd name="connsiteY2" fmla="*/ 0 h 468086"/>
              <a:gd name="connsiteX3" fmla="*/ 1379765 w 3331030"/>
              <a:gd name="connsiteY3" fmla="*/ 0 h 468086"/>
              <a:gd name="connsiteX4" fmla="*/ 1951265 w 3331030"/>
              <a:gd name="connsiteY4" fmla="*/ 0 h 468086"/>
              <a:gd name="connsiteX5" fmla="*/ 2618014 w 3331030"/>
              <a:gd name="connsiteY5" fmla="*/ 0 h 468086"/>
              <a:gd name="connsiteX6" fmla="*/ 3253014 w 3331030"/>
              <a:gd name="connsiteY6" fmla="*/ 0 h 468086"/>
              <a:gd name="connsiteX7" fmla="*/ 3331030 w 3331030"/>
              <a:gd name="connsiteY7" fmla="*/ 78016 h 468086"/>
              <a:gd name="connsiteX8" fmla="*/ 3331030 w 3331030"/>
              <a:gd name="connsiteY8" fmla="*/ 390070 h 468086"/>
              <a:gd name="connsiteX9" fmla="*/ 3253014 w 3331030"/>
              <a:gd name="connsiteY9" fmla="*/ 468086 h 468086"/>
              <a:gd name="connsiteX10" fmla="*/ 2618014 w 3331030"/>
              <a:gd name="connsiteY10" fmla="*/ 468086 h 468086"/>
              <a:gd name="connsiteX11" fmla="*/ 2014765 w 3331030"/>
              <a:gd name="connsiteY11" fmla="*/ 468086 h 468086"/>
              <a:gd name="connsiteX12" fmla="*/ 1316265 w 3331030"/>
              <a:gd name="connsiteY12" fmla="*/ 468086 h 468086"/>
              <a:gd name="connsiteX13" fmla="*/ 617766 w 3331030"/>
              <a:gd name="connsiteY13" fmla="*/ 468086 h 468086"/>
              <a:gd name="connsiteX14" fmla="*/ 78016 w 3331030"/>
              <a:gd name="connsiteY14" fmla="*/ 468086 h 468086"/>
              <a:gd name="connsiteX15" fmla="*/ 0 w 3331030"/>
              <a:gd name="connsiteY15" fmla="*/ 390070 h 468086"/>
              <a:gd name="connsiteX16" fmla="*/ 0 w 3331030"/>
              <a:gd name="connsiteY16" fmla="*/ 78016 h 46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31030" h="468086" extrusionOk="0">
                <a:moveTo>
                  <a:pt x="0" y="78016"/>
                </a:moveTo>
                <a:cubicBezTo>
                  <a:pt x="-7386" y="30373"/>
                  <a:pt x="27399" y="2826"/>
                  <a:pt x="78016" y="0"/>
                </a:cubicBezTo>
                <a:cubicBezTo>
                  <a:pt x="393176" y="22218"/>
                  <a:pt x="439047" y="3124"/>
                  <a:pt x="776516" y="0"/>
                </a:cubicBezTo>
                <a:cubicBezTo>
                  <a:pt x="1113985" y="-3124"/>
                  <a:pt x="1115405" y="-20749"/>
                  <a:pt x="1379765" y="0"/>
                </a:cubicBezTo>
                <a:cubicBezTo>
                  <a:pt x="1644125" y="20749"/>
                  <a:pt x="1725366" y="-27685"/>
                  <a:pt x="1951265" y="0"/>
                </a:cubicBezTo>
                <a:cubicBezTo>
                  <a:pt x="2177164" y="27685"/>
                  <a:pt x="2361133" y="-14951"/>
                  <a:pt x="2618014" y="0"/>
                </a:cubicBezTo>
                <a:cubicBezTo>
                  <a:pt x="2874895" y="14951"/>
                  <a:pt x="3061838" y="23953"/>
                  <a:pt x="3253014" y="0"/>
                </a:cubicBezTo>
                <a:cubicBezTo>
                  <a:pt x="3299745" y="-5930"/>
                  <a:pt x="3330206" y="35653"/>
                  <a:pt x="3331030" y="78016"/>
                </a:cubicBezTo>
                <a:cubicBezTo>
                  <a:pt x="3327136" y="225310"/>
                  <a:pt x="3317579" y="282599"/>
                  <a:pt x="3331030" y="390070"/>
                </a:cubicBezTo>
                <a:cubicBezTo>
                  <a:pt x="3340750" y="435494"/>
                  <a:pt x="3290814" y="467231"/>
                  <a:pt x="3253014" y="468086"/>
                </a:cubicBezTo>
                <a:cubicBezTo>
                  <a:pt x="3060209" y="475805"/>
                  <a:pt x="2756518" y="472202"/>
                  <a:pt x="2618014" y="468086"/>
                </a:cubicBezTo>
                <a:cubicBezTo>
                  <a:pt x="2479510" y="463970"/>
                  <a:pt x="2138587" y="497635"/>
                  <a:pt x="2014765" y="468086"/>
                </a:cubicBezTo>
                <a:cubicBezTo>
                  <a:pt x="1890943" y="438537"/>
                  <a:pt x="1598147" y="448797"/>
                  <a:pt x="1316265" y="468086"/>
                </a:cubicBezTo>
                <a:cubicBezTo>
                  <a:pt x="1034383" y="487375"/>
                  <a:pt x="943179" y="473060"/>
                  <a:pt x="617766" y="468086"/>
                </a:cubicBezTo>
                <a:cubicBezTo>
                  <a:pt x="292353" y="463112"/>
                  <a:pt x="219074" y="464328"/>
                  <a:pt x="78016" y="468086"/>
                </a:cubicBezTo>
                <a:cubicBezTo>
                  <a:pt x="29544" y="463012"/>
                  <a:pt x="-4527" y="426389"/>
                  <a:pt x="0" y="390070"/>
                </a:cubicBezTo>
                <a:cubicBezTo>
                  <a:pt x="-11252" y="255109"/>
                  <a:pt x="10254" y="171475"/>
                  <a:pt x="0" y="78016"/>
                </a:cubicBezTo>
                <a:close/>
              </a:path>
            </a:pathLst>
          </a:custGeom>
          <a:noFill/>
          <a:ln w="412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4BD30A-2072-A8AD-7106-9D0F2672612B}"/>
              </a:ext>
            </a:extLst>
          </p:cNvPr>
          <p:cNvSpPr txBox="1"/>
          <p:nvPr/>
        </p:nvSpPr>
        <p:spPr>
          <a:xfrm>
            <a:off x="5791197" y="5671049"/>
            <a:ext cx="204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类 </a:t>
            </a:r>
            <a:r>
              <a:rPr lang="en-US" altLang="zh-CN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GPT</a:t>
            </a:r>
            <a:r>
              <a:rPr lang="zh-CN" altLang="en-US" b="1">
                <a:solidFill>
                  <a:srgbClr val="0070C0"/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 自回归</a:t>
            </a:r>
            <a:endParaRPr lang="en-US" altLang="zh-CN" b="1">
              <a:solidFill>
                <a:srgbClr val="0070C0"/>
              </a:solidFill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E4C343-5CB2-6EA1-BC86-39A95266C4D6}"/>
              </a:ext>
            </a:extLst>
          </p:cNvPr>
          <p:cNvCxnSpPr/>
          <p:nvPr/>
        </p:nvCxnSpPr>
        <p:spPr>
          <a:xfrm>
            <a:off x="6455227" y="4441371"/>
            <a:ext cx="0" cy="122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663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578</Words>
  <Application>Microsoft Macintosh PowerPoint</Application>
  <PresentationFormat>宽屏</PresentationFormat>
  <Paragraphs>126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-apple-system</vt:lpstr>
      <vt:lpstr>等线</vt:lpstr>
      <vt:lpstr>等线 Light</vt:lpstr>
      <vt:lpstr>Yuanti SC</vt:lpstr>
      <vt:lpstr>Yuanti TC</vt:lpstr>
      <vt:lpstr>Arial</vt:lpstr>
      <vt:lpstr>Cambria Math</vt:lpstr>
      <vt:lpstr>Office 主题​​</vt:lpstr>
      <vt:lpstr>ChatGLM-6B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ChatGLM-6B</dc:title>
  <dc:creator>Deng Yifan</dc:creator>
  <cp:lastModifiedBy>Deng Yifan</cp:lastModifiedBy>
  <cp:revision>1</cp:revision>
  <dcterms:created xsi:type="dcterms:W3CDTF">2023-04-06T03:14:31Z</dcterms:created>
  <dcterms:modified xsi:type="dcterms:W3CDTF">2023-04-06T10:30:11Z</dcterms:modified>
</cp:coreProperties>
</file>